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4"/>
  </p:notesMasterIdLst>
  <p:handoutMasterIdLst>
    <p:handoutMasterId r:id="rId25"/>
  </p:handoutMasterIdLst>
  <p:sldIdLst>
    <p:sldId id="592" r:id="rId2"/>
    <p:sldId id="826" r:id="rId3"/>
    <p:sldId id="827" r:id="rId4"/>
    <p:sldId id="830" r:id="rId5"/>
    <p:sldId id="831" r:id="rId6"/>
    <p:sldId id="840" r:id="rId7"/>
    <p:sldId id="1007" r:id="rId8"/>
    <p:sldId id="1008" r:id="rId9"/>
    <p:sldId id="1021" r:id="rId10"/>
    <p:sldId id="1024" r:id="rId11"/>
    <p:sldId id="1025" r:id="rId12"/>
    <p:sldId id="1022" r:id="rId13"/>
    <p:sldId id="1031" r:id="rId14"/>
    <p:sldId id="1023" r:id="rId15"/>
    <p:sldId id="1032" r:id="rId16"/>
    <p:sldId id="1026" r:id="rId17"/>
    <p:sldId id="1033" r:id="rId18"/>
    <p:sldId id="1034" r:id="rId19"/>
    <p:sldId id="1030" r:id="rId20"/>
    <p:sldId id="1028" r:id="rId21"/>
    <p:sldId id="1029" r:id="rId22"/>
    <p:sldId id="103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706"/>
    <a:srgbClr val="009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16D829-0B32-A94C-9026-3049BADE7D5A}" v="56" dt="2026-02-10T22:31:45.8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894"/>
  </p:normalViewPr>
  <p:slideViewPr>
    <p:cSldViewPr snapToGrid="0" snapToObjects="1">
      <p:cViewPr varScale="1">
        <p:scale>
          <a:sx n="76" d="100"/>
          <a:sy n="76" d="100"/>
        </p:scale>
        <p:origin x="216"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undo custSel addSld delSld modSld">
      <pc:chgData name="Brian McGreevy" userId="1bdd2619330ffbb7" providerId="LiveId" clId="{24D1785A-822A-5C49-8169-1917F0E467AE}" dt="2026-02-11T15:04:55.901" v="675" actId="20577"/>
      <pc:docMkLst>
        <pc:docMk/>
      </pc:docMkLst>
      <pc:sldChg chg="modSp mod">
        <pc:chgData name="Brian McGreevy" userId="1bdd2619330ffbb7" providerId="LiveId" clId="{24D1785A-822A-5C49-8169-1917F0E467AE}" dt="2026-02-10T21:09:52.716" v="77" actId="20577"/>
        <pc:sldMkLst>
          <pc:docMk/>
          <pc:sldMk cId="1498375488" sldId="1022"/>
        </pc:sldMkLst>
        <pc:spChg chg="mod">
          <ac:chgData name="Brian McGreevy" userId="1bdd2619330ffbb7" providerId="LiveId" clId="{24D1785A-822A-5C49-8169-1917F0E467AE}" dt="2026-02-10T21:09:52.716" v="77" actId="20577"/>
          <ac:spMkLst>
            <pc:docMk/>
            <pc:sldMk cId="1498375488" sldId="1022"/>
            <ac:spMk id="3" creationId="{6BEAB1CF-9D3D-DF73-D55F-094C0F45F49B}"/>
          </ac:spMkLst>
        </pc:spChg>
      </pc:sldChg>
      <pc:sldChg chg="modSp mod">
        <pc:chgData name="Brian McGreevy" userId="1bdd2619330ffbb7" providerId="LiveId" clId="{24D1785A-822A-5C49-8169-1917F0E467AE}" dt="2026-02-11T15:03:15.855" v="658" actId="20577"/>
        <pc:sldMkLst>
          <pc:docMk/>
          <pc:sldMk cId="3890712443" sldId="1023"/>
        </pc:sldMkLst>
        <pc:spChg chg="mod">
          <ac:chgData name="Brian McGreevy" userId="1bdd2619330ffbb7" providerId="LiveId" clId="{24D1785A-822A-5C49-8169-1917F0E467AE}" dt="2026-02-11T15:03:15.855" v="658" actId="20577"/>
          <ac:spMkLst>
            <pc:docMk/>
            <pc:sldMk cId="3890712443" sldId="1023"/>
            <ac:spMk id="3" creationId="{A0ECB1DF-23C8-D64A-310F-F1FA7747014B}"/>
          </ac:spMkLst>
        </pc:spChg>
      </pc:sldChg>
      <pc:sldChg chg="modSp mod">
        <pc:chgData name="Brian McGreevy" userId="1bdd2619330ffbb7" providerId="LiveId" clId="{24D1785A-822A-5C49-8169-1917F0E467AE}" dt="2026-02-11T15:04:16.487" v="668" actId="20577"/>
        <pc:sldMkLst>
          <pc:docMk/>
          <pc:sldMk cId="2753984837" sldId="1026"/>
        </pc:sldMkLst>
        <pc:spChg chg="mod">
          <ac:chgData name="Brian McGreevy" userId="1bdd2619330ffbb7" providerId="LiveId" clId="{24D1785A-822A-5C49-8169-1917F0E467AE}" dt="2026-02-11T15:04:16.487" v="668" actId="20577"/>
          <ac:spMkLst>
            <pc:docMk/>
            <pc:sldMk cId="2753984837" sldId="1026"/>
            <ac:spMk id="3" creationId="{89E48F8F-96CF-E4FC-2F7A-52781D5EA9CE}"/>
          </ac:spMkLst>
        </pc:spChg>
      </pc:sldChg>
      <pc:sldChg chg="modSp del mod">
        <pc:chgData name="Brian McGreevy" userId="1bdd2619330ffbb7" providerId="LiveId" clId="{24D1785A-822A-5C49-8169-1917F0E467AE}" dt="2026-02-10T22:15:38.542" v="498" actId="2696"/>
        <pc:sldMkLst>
          <pc:docMk/>
          <pc:sldMk cId="2484754534" sldId="1027"/>
        </pc:sldMkLst>
        <pc:spChg chg="mod">
          <ac:chgData name="Brian McGreevy" userId="1bdd2619330ffbb7" providerId="LiveId" clId="{24D1785A-822A-5C49-8169-1917F0E467AE}" dt="2026-02-10T22:07:41.935" v="374" actId="21"/>
          <ac:spMkLst>
            <pc:docMk/>
            <pc:sldMk cId="2484754534" sldId="1027"/>
            <ac:spMk id="3" creationId="{EFDCAA52-A1B5-B73D-4376-4AA20442DF63}"/>
          </ac:spMkLst>
        </pc:spChg>
      </pc:sldChg>
      <pc:sldChg chg="modSp mod">
        <pc:chgData name="Brian McGreevy" userId="1bdd2619330ffbb7" providerId="LiveId" clId="{24D1785A-822A-5C49-8169-1917F0E467AE}" dt="2026-02-11T15:04:55.901" v="675" actId="20577"/>
        <pc:sldMkLst>
          <pc:docMk/>
          <pc:sldMk cId="4139226284" sldId="1028"/>
        </pc:sldMkLst>
        <pc:spChg chg="mod">
          <ac:chgData name="Brian McGreevy" userId="1bdd2619330ffbb7" providerId="LiveId" clId="{24D1785A-822A-5C49-8169-1917F0E467AE}" dt="2026-02-11T15:04:55.901" v="675" actId="20577"/>
          <ac:spMkLst>
            <pc:docMk/>
            <pc:sldMk cId="4139226284" sldId="1028"/>
            <ac:spMk id="3" creationId="{45730C56-F003-4ADF-E74E-07F940514E91}"/>
          </ac:spMkLst>
        </pc:spChg>
      </pc:sldChg>
      <pc:sldChg chg="modSp mod">
        <pc:chgData name="Brian McGreevy" userId="1bdd2619330ffbb7" providerId="LiveId" clId="{24D1785A-822A-5C49-8169-1917F0E467AE}" dt="2026-02-10T22:17:51.526" v="523" actId="313"/>
        <pc:sldMkLst>
          <pc:docMk/>
          <pc:sldMk cId="3443771818" sldId="1029"/>
        </pc:sldMkLst>
        <pc:spChg chg="mod">
          <ac:chgData name="Brian McGreevy" userId="1bdd2619330ffbb7" providerId="LiveId" clId="{24D1785A-822A-5C49-8169-1917F0E467AE}" dt="2026-02-10T22:17:51.526" v="523" actId="313"/>
          <ac:spMkLst>
            <pc:docMk/>
            <pc:sldMk cId="3443771818" sldId="1029"/>
            <ac:spMk id="3" creationId="{69FEAEA1-D69C-78D1-363C-9F84AAD3581D}"/>
          </ac:spMkLst>
        </pc:spChg>
        <pc:spChg chg="mod">
          <ac:chgData name="Brian McGreevy" userId="1bdd2619330ffbb7" providerId="LiveId" clId="{24D1785A-822A-5C49-8169-1917F0E467AE}" dt="2026-02-10T22:17:22.398" v="517" actId="1076"/>
          <ac:spMkLst>
            <pc:docMk/>
            <pc:sldMk cId="3443771818" sldId="1029"/>
            <ac:spMk id="6" creationId="{C44F9DCE-07BF-9765-959D-1BCA5F977F56}"/>
          </ac:spMkLst>
        </pc:spChg>
      </pc:sldChg>
      <pc:sldChg chg="modSp mod">
        <pc:chgData name="Brian McGreevy" userId="1bdd2619330ffbb7" providerId="LiveId" clId="{24D1785A-822A-5C49-8169-1917F0E467AE}" dt="2026-02-11T15:04:44.735" v="674" actId="20577"/>
        <pc:sldMkLst>
          <pc:docMk/>
          <pc:sldMk cId="3869110714" sldId="1030"/>
        </pc:sldMkLst>
        <pc:spChg chg="mod">
          <ac:chgData name="Brian McGreevy" userId="1bdd2619330ffbb7" providerId="LiveId" clId="{24D1785A-822A-5C49-8169-1917F0E467AE}" dt="2026-02-11T15:04:44.735" v="674" actId="20577"/>
          <ac:spMkLst>
            <pc:docMk/>
            <pc:sldMk cId="3869110714" sldId="1030"/>
            <ac:spMk id="3" creationId="{1053EF43-5CE5-DD40-0A23-09CD7A1BACB5}"/>
          </ac:spMkLst>
        </pc:spChg>
      </pc:sldChg>
      <pc:sldChg chg="modSp add mod">
        <pc:chgData name="Brian McGreevy" userId="1bdd2619330ffbb7" providerId="LiveId" clId="{24D1785A-822A-5C49-8169-1917F0E467AE}" dt="2026-02-11T15:03:28.967" v="660" actId="20577"/>
        <pc:sldMkLst>
          <pc:docMk/>
          <pc:sldMk cId="1973651172" sldId="1031"/>
        </pc:sldMkLst>
        <pc:spChg chg="mod">
          <ac:chgData name="Brian McGreevy" userId="1bdd2619330ffbb7" providerId="LiveId" clId="{24D1785A-822A-5C49-8169-1917F0E467AE}" dt="2026-02-11T15:03:28.967" v="660" actId="20577"/>
          <ac:spMkLst>
            <pc:docMk/>
            <pc:sldMk cId="1973651172" sldId="1031"/>
            <ac:spMk id="3" creationId="{F54814E1-F16F-18FD-B11F-C1C4F519307B}"/>
          </ac:spMkLst>
        </pc:spChg>
      </pc:sldChg>
      <pc:sldChg chg="modSp add mod">
        <pc:chgData name="Brian McGreevy" userId="1bdd2619330ffbb7" providerId="LiveId" clId="{24D1785A-822A-5C49-8169-1917F0E467AE}" dt="2026-02-11T15:04:02.171" v="664" actId="20577"/>
        <pc:sldMkLst>
          <pc:docMk/>
          <pc:sldMk cId="3007971105" sldId="1032"/>
        </pc:sldMkLst>
        <pc:spChg chg="mod">
          <ac:chgData name="Brian McGreevy" userId="1bdd2619330ffbb7" providerId="LiveId" clId="{24D1785A-822A-5C49-8169-1917F0E467AE}" dt="2026-02-11T15:04:02.171" v="664" actId="20577"/>
          <ac:spMkLst>
            <pc:docMk/>
            <pc:sldMk cId="3007971105" sldId="1032"/>
            <ac:spMk id="3" creationId="{733CA13E-CAC3-6BD6-3A7B-EEB804024C6A}"/>
          </ac:spMkLst>
        </pc:spChg>
      </pc:sldChg>
      <pc:sldChg chg="modSp add mod">
        <pc:chgData name="Brian McGreevy" userId="1bdd2619330ffbb7" providerId="LiveId" clId="{24D1785A-822A-5C49-8169-1917F0E467AE}" dt="2026-02-11T15:04:30.263" v="671" actId="20577"/>
        <pc:sldMkLst>
          <pc:docMk/>
          <pc:sldMk cId="3217342219" sldId="1033"/>
        </pc:sldMkLst>
        <pc:spChg chg="mod">
          <ac:chgData name="Brian McGreevy" userId="1bdd2619330ffbb7" providerId="LiveId" clId="{24D1785A-822A-5C49-8169-1917F0E467AE}" dt="2026-02-11T15:04:30.263" v="671" actId="20577"/>
          <ac:spMkLst>
            <pc:docMk/>
            <pc:sldMk cId="3217342219" sldId="1033"/>
            <ac:spMk id="3" creationId="{DD84003B-FA11-E735-87C1-46B3FAE23F76}"/>
          </ac:spMkLst>
        </pc:spChg>
      </pc:sldChg>
      <pc:sldChg chg="modSp add mod">
        <pc:chgData name="Brian McGreevy" userId="1bdd2619330ffbb7" providerId="LiveId" clId="{24D1785A-822A-5C49-8169-1917F0E467AE}" dt="2026-02-10T22:15:27.287" v="497" actId="255"/>
        <pc:sldMkLst>
          <pc:docMk/>
          <pc:sldMk cId="1178247526" sldId="1034"/>
        </pc:sldMkLst>
        <pc:spChg chg="mod">
          <ac:chgData name="Brian McGreevy" userId="1bdd2619330ffbb7" providerId="LiveId" clId="{24D1785A-822A-5C49-8169-1917F0E467AE}" dt="2026-02-10T22:15:27.287" v="497" actId="255"/>
          <ac:spMkLst>
            <pc:docMk/>
            <pc:sldMk cId="1178247526" sldId="1034"/>
            <ac:spMk id="3" creationId="{2C50983F-95CD-A009-7FAC-D66B4806B1AC}"/>
          </ac:spMkLst>
        </pc:spChg>
      </pc:sldChg>
      <pc:sldChg chg="modSp add mod">
        <pc:chgData name="Brian McGreevy" userId="1bdd2619330ffbb7" providerId="LiveId" clId="{24D1785A-822A-5C49-8169-1917F0E467AE}" dt="2026-02-10T22:34:13.812" v="657" actId="255"/>
        <pc:sldMkLst>
          <pc:docMk/>
          <pc:sldMk cId="944085211" sldId="1035"/>
        </pc:sldMkLst>
        <pc:spChg chg="mod">
          <ac:chgData name="Brian McGreevy" userId="1bdd2619330ffbb7" providerId="LiveId" clId="{24D1785A-822A-5C49-8169-1917F0E467AE}" dt="2026-02-10T22:34:13.812" v="657" actId="255"/>
          <ac:spMkLst>
            <pc:docMk/>
            <pc:sldMk cId="944085211" sldId="1035"/>
            <ac:spMk id="3" creationId="{97A0A2C8-0D97-FDB2-0C65-F466EE8640F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2/11/26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2/11/26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2/11/26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2/11/26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2/11/26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2/11/26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2/11/26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2/11/26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2/11/26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2/11/26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2/11/26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2146281" y="0"/>
            <a:ext cx="45719" cy="6835139"/>
          </a:xfrm>
        </p:spPr>
        <p:txBody>
          <a:bodyPr>
            <a:normAutofit/>
          </a:bodyPr>
          <a:lstStyle/>
          <a:p>
            <a:pPr algn="l"/>
            <a:endParaRPr lang="en-US" b="1" dirty="0">
              <a:solidFill>
                <a:schemeClr val="bg1"/>
              </a:solidFill>
              <a:latin typeface="Goudy Old Style" charset="0"/>
              <a:ea typeface="Goudy Old Style" charset="0"/>
              <a:cs typeface="Goudy Old Style" charset="0"/>
            </a:endParaRPr>
          </a:p>
          <a:p>
            <a:pPr algn="l"/>
            <a:endParaRPr lang="en-US" b="1" dirty="0">
              <a:solidFill>
                <a:schemeClr val="bg1"/>
              </a:solidFill>
              <a:latin typeface="Goudy Old Style" charset="0"/>
              <a:ea typeface="Goudy Old Style" charset="0"/>
              <a:cs typeface="Goudy Old Style" charset="0"/>
            </a:endParaRPr>
          </a:p>
          <a:p>
            <a:pPr algn="r"/>
            <a:endParaRPr lang="en-US" sz="4000" dirty="0">
              <a:solidFill>
                <a:schemeClr val="bg1"/>
              </a:solidFill>
              <a:latin typeface="Goudy Old Style" panose="02020502050305020303" pitchFamily="18" charset="77"/>
              <a:ea typeface="Goudy Old Style" charset="0"/>
              <a:cs typeface="Goudy Old Style" charset="0"/>
            </a:endParaRPr>
          </a:p>
        </p:txBody>
      </p:sp>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book cover with a person riding a horse&#10;&#10;Description automatically generated">
            <a:extLst>
              <a:ext uri="{FF2B5EF4-FFF2-40B4-BE49-F238E27FC236}">
                <a16:creationId xmlns:a16="http://schemas.microsoft.com/office/drawing/2014/main" id="{B500DDC0-4677-F31C-A50C-61A3B90437B9}"/>
              </a:ext>
            </a:extLst>
          </p:cNvPr>
          <p:cNvPicPr>
            <a:picLocks noChangeAspect="1"/>
          </p:cNvPicPr>
          <p:nvPr/>
        </p:nvPicPr>
        <p:blipFill>
          <a:blip r:embed="rId2"/>
          <a:stretch>
            <a:fillRect/>
          </a:stretch>
        </p:blipFill>
        <p:spPr>
          <a:xfrm>
            <a:off x="276166" y="0"/>
            <a:ext cx="11590077" cy="685800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2C15101C-B8D8-B51E-CE43-8F49553F2992}"/>
              </a:ext>
            </a:extLst>
          </p:cNvPr>
          <p:cNvPicPr>
            <a:picLocks noChangeAspect="1"/>
          </p:cNvPicPr>
          <p:nvPr/>
        </p:nvPicPr>
        <p:blipFill>
          <a:blip r:embed="rId3"/>
          <a:stretch>
            <a:fillRect/>
          </a:stretch>
        </p:blipFill>
        <p:spPr>
          <a:xfrm>
            <a:off x="6705600" y="3657600"/>
            <a:ext cx="3911599" cy="897467"/>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C78C0676-0F90-EE80-0C3B-AC67B9C33D4E}"/>
              </a:ext>
            </a:extLst>
          </p:cNvPr>
          <p:cNvPicPr>
            <a:picLocks noChangeAspect="1"/>
          </p:cNvPicPr>
          <p:nvPr/>
        </p:nvPicPr>
        <p:blipFill>
          <a:blip r:embed="rId4"/>
          <a:stretch>
            <a:fillRect/>
          </a:stretch>
        </p:blipFill>
        <p:spPr>
          <a:xfrm>
            <a:off x="5486400" y="3657600"/>
            <a:ext cx="6367392" cy="1207008"/>
          </a:xfrm>
          <a:prstGeom prst="rect">
            <a:avLst/>
          </a:prstGeom>
        </p:spPr>
      </p:pic>
      <p:sp>
        <p:nvSpPr>
          <p:cNvPr id="9" name="TextBox 8">
            <a:extLst>
              <a:ext uri="{FF2B5EF4-FFF2-40B4-BE49-F238E27FC236}">
                <a16:creationId xmlns:a16="http://schemas.microsoft.com/office/drawing/2014/main" id="{D9D1ED37-6380-8D18-AEE0-9E175A5207FC}"/>
              </a:ext>
            </a:extLst>
          </p:cNvPr>
          <p:cNvSpPr txBox="1"/>
          <p:nvPr/>
        </p:nvSpPr>
        <p:spPr>
          <a:xfrm>
            <a:off x="5810865" y="3657598"/>
            <a:ext cx="5397909" cy="830997"/>
          </a:xfrm>
          <a:prstGeom prst="rect">
            <a:avLst/>
          </a:prstGeom>
          <a:noFill/>
        </p:spPr>
        <p:txBody>
          <a:bodyPr wrap="square" rtlCol="0">
            <a:spAutoFit/>
          </a:bodyPr>
          <a:lstStyle/>
          <a:p>
            <a:pPr algn="ctr"/>
            <a:endParaRPr lang="en-US" sz="2400" dirty="0">
              <a:solidFill>
                <a:schemeClr val="bg1"/>
              </a:solidFill>
              <a:latin typeface="Goudy Old Style" panose="02020502050305020303" pitchFamily="18" charset="77"/>
            </a:endParaRPr>
          </a:p>
          <a:p>
            <a:pPr algn="ctr"/>
            <a:r>
              <a:rPr lang="en-US" sz="2400" dirty="0">
                <a:solidFill>
                  <a:schemeClr val="bg1"/>
                </a:solidFill>
                <a:latin typeface="Goudy Old Style" panose="02020502050305020303" pitchFamily="18" charset="77"/>
              </a:rPr>
              <a:t>September 24, 2025</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489DF20D-530F-EB82-C5AA-740792C06824}"/>
              </a:ext>
            </a:extLst>
          </p:cNvPr>
          <p:cNvPicPr>
            <a:picLocks noChangeAspect="1"/>
          </p:cNvPicPr>
          <p:nvPr/>
        </p:nvPicPr>
        <p:blipFill>
          <a:blip r:embed="rId4"/>
          <a:stretch>
            <a:fillRect/>
          </a:stretch>
        </p:blipFill>
        <p:spPr>
          <a:xfrm>
            <a:off x="5486400" y="3794200"/>
            <a:ext cx="6008914" cy="1207008"/>
          </a:xfrm>
          <a:prstGeom prst="rect">
            <a:avLst/>
          </a:prstGeom>
        </p:spPr>
      </p:pic>
      <p:sp>
        <p:nvSpPr>
          <p:cNvPr id="11" name="TextBox 10">
            <a:extLst>
              <a:ext uri="{FF2B5EF4-FFF2-40B4-BE49-F238E27FC236}">
                <a16:creationId xmlns:a16="http://schemas.microsoft.com/office/drawing/2014/main" id="{3B3AE52A-4C9C-310A-C909-563BD40562AE}"/>
              </a:ext>
            </a:extLst>
          </p:cNvPr>
          <p:cNvSpPr txBox="1"/>
          <p:nvPr/>
        </p:nvSpPr>
        <p:spPr>
          <a:xfrm>
            <a:off x="5810864" y="3937518"/>
            <a:ext cx="5397909" cy="461665"/>
          </a:xfrm>
          <a:prstGeom prst="rect">
            <a:avLst/>
          </a:prstGeom>
          <a:noFill/>
        </p:spPr>
        <p:txBody>
          <a:bodyPr wrap="square" rtlCol="0">
            <a:spAutoFit/>
          </a:bodyPr>
          <a:lstStyle/>
          <a:p>
            <a:pPr algn="ctr"/>
            <a:r>
              <a:rPr lang="en-US" sz="2400" b="1" dirty="0">
                <a:solidFill>
                  <a:schemeClr val="bg1"/>
                </a:solidFill>
                <a:latin typeface="Goudy Old Style" panose="02020502050305020303" pitchFamily="18" charset="77"/>
              </a:rPr>
              <a:t>October 1, 2025</a:t>
            </a: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03B9E177-31CB-414A-C9A8-7740BA5F2F79}"/>
              </a:ext>
            </a:extLst>
          </p:cNvPr>
          <p:cNvPicPr>
            <a:picLocks noChangeAspect="1"/>
          </p:cNvPicPr>
          <p:nvPr/>
        </p:nvPicPr>
        <p:blipFill>
          <a:blip r:embed="rId4"/>
          <a:stretch>
            <a:fillRect/>
          </a:stretch>
        </p:blipFill>
        <p:spPr>
          <a:xfrm>
            <a:off x="5665304" y="3657598"/>
            <a:ext cx="5676758" cy="1343610"/>
          </a:xfrm>
          <a:prstGeom prst="rect">
            <a:avLst/>
          </a:prstGeom>
        </p:spPr>
      </p:pic>
      <p:sp>
        <p:nvSpPr>
          <p:cNvPr id="13" name="TextBox 12">
            <a:extLst>
              <a:ext uri="{FF2B5EF4-FFF2-40B4-BE49-F238E27FC236}">
                <a16:creationId xmlns:a16="http://schemas.microsoft.com/office/drawing/2014/main" id="{22F7F770-369C-EFB9-595F-ECD5D9C2FE58}"/>
              </a:ext>
            </a:extLst>
          </p:cNvPr>
          <p:cNvSpPr txBox="1"/>
          <p:nvPr/>
        </p:nvSpPr>
        <p:spPr>
          <a:xfrm>
            <a:off x="6095999" y="3937518"/>
            <a:ext cx="4817166" cy="584775"/>
          </a:xfrm>
          <a:prstGeom prst="rect">
            <a:avLst/>
          </a:prstGeom>
          <a:noFill/>
        </p:spPr>
        <p:txBody>
          <a:bodyPr wrap="square" rtlCol="0">
            <a:spAutoFit/>
          </a:bodyPr>
          <a:lstStyle/>
          <a:p>
            <a:pPr algn="ctr"/>
            <a:r>
              <a:rPr lang="en-US" sz="3200" dirty="0">
                <a:solidFill>
                  <a:schemeClr val="bg1"/>
                </a:solidFill>
                <a:latin typeface="Goudy Old Style" panose="02020502050305020303" pitchFamily="18" charset="77"/>
              </a:rPr>
              <a:t>October 8, 2025</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9ABEA7A3-3E13-F25E-7989-863F6C33035A}"/>
              </a:ext>
            </a:extLst>
          </p:cNvPr>
          <p:cNvPicPr>
            <a:picLocks noChangeAspect="1"/>
          </p:cNvPicPr>
          <p:nvPr/>
        </p:nvPicPr>
        <p:blipFill>
          <a:blip r:embed="rId4"/>
          <a:stretch>
            <a:fillRect/>
          </a:stretch>
        </p:blipFill>
        <p:spPr>
          <a:xfrm>
            <a:off x="5810864" y="3657598"/>
            <a:ext cx="5531198" cy="1207010"/>
          </a:xfrm>
          <a:prstGeom prst="rect">
            <a:avLst/>
          </a:prstGeom>
        </p:spPr>
      </p:pic>
      <p:sp>
        <p:nvSpPr>
          <p:cNvPr id="15" name="TextBox 14">
            <a:extLst>
              <a:ext uri="{FF2B5EF4-FFF2-40B4-BE49-F238E27FC236}">
                <a16:creationId xmlns:a16="http://schemas.microsoft.com/office/drawing/2014/main" id="{737D6EB0-53E3-E27E-CFEE-A1B6C8D42CC6}"/>
              </a:ext>
            </a:extLst>
          </p:cNvPr>
          <p:cNvSpPr txBox="1"/>
          <p:nvPr/>
        </p:nvSpPr>
        <p:spPr>
          <a:xfrm>
            <a:off x="6095999" y="3937518"/>
            <a:ext cx="4817166"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October 15, 2025</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BEB4E7A6-1ECC-3455-1F85-D7B42F26C95B}"/>
              </a:ext>
            </a:extLst>
          </p:cNvPr>
          <p:cNvPicPr>
            <a:picLocks noChangeAspect="1"/>
          </p:cNvPicPr>
          <p:nvPr/>
        </p:nvPicPr>
        <p:blipFill>
          <a:blip r:embed="rId4"/>
          <a:stretch>
            <a:fillRect/>
          </a:stretch>
        </p:blipFill>
        <p:spPr>
          <a:xfrm>
            <a:off x="5677575" y="3937518"/>
            <a:ext cx="5515671" cy="1060704"/>
          </a:xfrm>
          <a:prstGeom prst="rect">
            <a:avLst/>
          </a:prstGeom>
        </p:spPr>
      </p:pic>
      <p:sp>
        <p:nvSpPr>
          <p:cNvPr id="17" name="TextBox 16">
            <a:extLst>
              <a:ext uri="{FF2B5EF4-FFF2-40B4-BE49-F238E27FC236}">
                <a16:creationId xmlns:a16="http://schemas.microsoft.com/office/drawing/2014/main" id="{51BABBBE-29DC-C812-1B08-38E6058F56C3}"/>
              </a:ext>
            </a:extLst>
          </p:cNvPr>
          <p:cNvSpPr txBox="1"/>
          <p:nvPr/>
        </p:nvSpPr>
        <p:spPr>
          <a:xfrm>
            <a:off x="7045911" y="3976806"/>
            <a:ext cx="2697662" cy="523220"/>
          </a:xfrm>
          <a:prstGeom prst="rect">
            <a:avLst/>
          </a:prstGeom>
          <a:noFill/>
        </p:spPr>
        <p:txBody>
          <a:bodyPr wrap="none" rtlCol="0">
            <a:spAutoFit/>
          </a:bodyPr>
          <a:lstStyle/>
          <a:p>
            <a:r>
              <a:rPr lang="en-US" sz="2800" dirty="0">
                <a:solidFill>
                  <a:schemeClr val="bg1"/>
                </a:solidFill>
                <a:latin typeface="Goudy Old Style" panose="02020502050305020303" pitchFamily="18" charset="77"/>
              </a:rPr>
              <a:t>October 22, 2025</a:t>
            </a:r>
          </a:p>
        </p:txBody>
      </p:sp>
      <p:pic>
        <p:nvPicPr>
          <p:cNvPr id="18" name="Picture 17" descr="A black background with a black square&#10;&#10;Description automatically generated with medium confidence">
            <a:extLst>
              <a:ext uri="{FF2B5EF4-FFF2-40B4-BE49-F238E27FC236}">
                <a16:creationId xmlns:a16="http://schemas.microsoft.com/office/drawing/2014/main" id="{836321E9-AD98-12BF-0079-189C39B3B7B0}"/>
              </a:ext>
            </a:extLst>
          </p:cNvPr>
          <p:cNvPicPr>
            <a:picLocks noChangeAspect="1"/>
          </p:cNvPicPr>
          <p:nvPr/>
        </p:nvPicPr>
        <p:blipFill>
          <a:blip r:embed="rId4"/>
          <a:stretch>
            <a:fillRect/>
          </a:stretch>
        </p:blipFill>
        <p:spPr>
          <a:xfrm>
            <a:off x="5810864" y="3771338"/>
            <a:ext cx="5684450" cy="1226883"/>
          </a:xfrm>
          <a:prstGeom prst="rect">
            <a:avLst/>
          </a:prstGeom>
        </p:spPr>
      </p:pic>
      <p:sp>
        <p:nvSpPr>
          <p:cNvPr id="19" name="TextBox 18">
            <a:extLst>
              <a:ext uri="{FF2B5EF4-FFF2-40B4-BE49-F238E27FC236}">
                <a16:creationId xmlns:a16="http://schemas.microsoft.com/office/drawing/2014/main" id="{46FA9109-7112-C968-C23F-39C731108927}"/>
              </a:ext>
            </a:extLst>
          </p:cNvPr>
          <p:cNvSpPr txBox="1"/>
          <p:nvPr/>
        </p:nvSpPr>
        <p:spPr>
          <a:xfrm>
            <a:off x="6095999" y="3976806"/>
            <a:ext cx="4817166"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October 29, 2025</a:t>
            </a:r>
          </a:p>
        </p:txBody>
      </p:sp>
      <p:pic>
        <p:nvPicPr>
          <p:cNvPr id="20" name="Picture 19" descr="A black background with a black square&#10;&#10;Description automatically generated with medium confidence">
            <a:extLst>
              <a:ext uri="{FF2B5EF4-FFF2-40B4-BE49-F238E27FC236}">
                <a16:creationId xmlns:a16="http://schemas.microsoft.com/office/drawing/2014/main" id="{ADCAF589-1086-4134-15A0-4AC083CFCD54}"/>
              </a:ext>
            </a:extLst>
          </p:cNvPr>
          <p:cNvPicPr>
            <a:picLocks noChangeAspect="1"/>
          </p:cNvPicPr>
          <p:nvPr/>
        </p:nvPicPr>
        <p:blipFill>
          <a:blip r:embed="rId4"/>
          <a:stretch>
            <a:fillRect/>
          </a:stretch>
        </p:blipFill>
        <p:spPr>
          <a:xfrm>
            <a:off x="5677574" y="3657598"/>
            <a:ext cx="5817739" cy="1363484"/>
          </a:xfrm>
          <a:prstGeom prst="rect">
            <a:avLst/>
          </a:prstGeom>
        </p:spPr>
      </p:pic>
      <p:sp>
        <p:nvSpPr>
          <p:cNvPr id="21" name="TextBox 20">
            <a:extLst>
              <a:ext uri="{FF2B5EF4-FFF2-40B4-BE49-F238E27FC236}">
                <a16:creationId xmlns:a16="http://schemas.microsoft.com/office/drawing/2014/main" id="{18F8DBB1-768F-C483-A653-CA82EC6BEB8C}"/>
              </a:ext>
            </a:extLst>
          </p:cNvPr>
          <p:cNvSpPr txBox="1"/>
          <p:nvPr/>
        </p:nvSpPr>
        <p:spPr>
          <a:xfrm>
            <a:off x="6095998" y="3937518"/>
            <a:ext cx="4817165"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5, 2025</a:t>
            </a:r>
          </a:p>
        </p:txBody>
      </p:sp>
      <p:pic>
        <p:nvPicPr>
          <p:cNvPr id="22" name="Picture 21" descr="A black background with a black square&#10;&#10;AI-generated content may be incorrect.">
            <a:extLst>
              <a:ext uri="{FF2B5EF4-FFF2-40B4-BE49-F238E27FC236}">
                <a16:creationId xmlns:a16="http://schemas.microsoft.com/office/drawing/2014/main" id="{149CCFC1-3226-B40D-D3C9-ED1AA72B3D44}"/>
              </a:ext>
            </a:extLst>
          </p:cNvPr>
          <p:cNvPicPr>
            <a:picLocks noChangeAspect="1"/>
          </p:cNvPicPr>
          <p:nvPr/>
        </p:nvPicPr>
        <p:blipFill>
          <a:blip r:embed="rId4"/>
          <a:stretch>
            <a:fillRect/>
          </a:stretch>
        </p:blipFill>
        <p:spPr>
          <a:xfrm>
            <a:off x="5795336" y="3429000"/>
            <a:ext cx="5397910" cy="1435608"/>
          </a:xfrm>
          <a:prstGeom prst="rect">
            <a:avLst/>
          </a:prstGeom>
        </p:spPr>
      </p:pic>
      <p:sp>
        <p:nvSpPr>
          <p:cNvPr id="23" name="TextBox 22">
            <a:extLst>
              <a:ext uri="{FF2B5EF4-FFF2-40B4-BE49-F238E27FC236}">
                <a16:creationId xmlns:a16="http://schemas.microsoft.com/office/drawing/2014/main" id="{86EBFABD-A109-9B42-A888-D9559439691A}"/>
              </a:ext>
            </a:extLst>
          </p:cNvPr>
          <p:cNvSpPr txBox="1"/>
          <p:nvPr/>
        </p:nvSpPr>
        <p:spPr>
          <a:xfrm>
            <a:off x="5625900" y="3657598"/>
            <a:ext cx="5515671"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19, 2025</a:t>
            </a:r>
          </a:p>
        </p:txBody>
      </p:sp>
      <p:pic>
        <p:nvPicPr>
          <p:cNvPr id="24" name="Picture 23" descr="A black background with a black square&#10;&#10;AI-generated content may be incorrect.">
            <a:extLst>
              <a:ext uri="{FF2B5EF4-FFF2-40B4-BE49-F238E27FC236}">
                <a16:creationId xmlns:a16="http://schemas.microsoft.com/office/drawing/2014/main" id="{3539E62C-54A6-52DE-E9E4-D9385FADCBBA}"/>
              </a:ext>
            </a:extLst>
          </p:cNvPr>
          <p:cNvPicPr>
            <a:picLocks noChangeAspect="1"/>
          </p:cNvPicPr>
          <p:nvPr/>
        </p:nvPicPr>
        <p:blipFill>
          <a:blip r:embed="rId4"/>
          <a:stretch>
            <a:fillRect/>
          </a:stretch>
        </p:blipFill>
        <p:spPr>
          <a:xfrm>
            <a:off x="5657612" y="3748476"/>
            <a:ext cx="5684450" cy="1116131"/>
          </a:xfrm>
          <a:prstGeom prst="rect">
            <a:avLst/>
          </a:prstGeom>
        </p:spPr>
      </p:pic>
      <p:sp>
        <p:nvSpPr>
          <p:cNvPr id="25" name="TextBox 24">
            <a:extLst>
              <a:ext uri="{FF2B5EF4-FFF2-40B4-BE49-F238E27FC236}">
                <a16:creationId xmlns:a16="http://schemas.microsoft.com/office/drawing/2014/main" id="{81ED3594-E313-61C9-6D6A-EB8C688A10FF}"/>
              </a:ext>
            </a:extLst>
          </p:cNvPr>
          <p:cNvSpPr txBox="1"/>
          <p:nvPr/>
        </p:nvSpPr>
        <p:spPr>
          <a:xfrm>
            <a:off x="6095997" y="3937518"/>
            <a:ext cx="4824857"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December 3, 2025</a:t>
            </a:r>
          </a:p>
        </p:txBody>
      </p:sp>
      <p:pic>
        <p:nvPicPr>
          <p:cNvPr id="26" name="Picture 25" descr="A black background with a black square&#10;&#10;AI-generated content may be incorrect.">
            <a:extLst>
              <a:ext uri="{FF2B5EF4-FFF2-40B4-BE49-F238E27FC236}">
                <a16:creationId xmlns:a16="http://schemas.microsoft.com/office/drawing/2014/main" id="{5A75DE33-3AA1-542F-FD6A-E6478910E076}"/>
              </a:ext>
            </a:extLst>
          </p:cNvPr>
          <p:cNvPicPr>
            <a:picLocks noChangeAspect="1"/>
          </p:cNvPicPr>
          <p:nvPr/>
        </p:nvPicPr>
        <p:blipFill>
          <a:blip r:embed="rId4"/>
          <a:stretch>
            <a:fillRect/>
          </a:stretch>
        </p:blipFill>
        <p:spPr>
          <a:xfrm>
            <a:off x="5779807" y="3657598"/>
            <a:ext cx="5531197" cy="1229870"/>
          </a:xfrm>
          <a:prstGeom prst="rect">
            <a:avLst/>
          </a:prstGeom>
        </p:spPr>
      </p:pic>
      <p:sp>
        <p:nvSpPr>
          <p:cNvPr id="4" name="TextBox 3">
            <a:extLst>
              <a:ext uri="{FF2B5EF4-FFF2-40B4-BE49-F238E27FC236}">
                <a16:creationId xmlns:a16="http://schemas.microsoft.com/office/drawing/2014/main" id="{5A745F51-45D2-8157-E392-3C2C392C8350}"/>
              </a:ext>
            </a:extLst>
          </p:cNvPr>
          <p:cNvSpPr txBox="1"/>
          <p:nvPr/>
        </p:nvSpPr>
        <p:spPr>
          <a:xfrm>
            <a:off x="6705600" y="3911891"/>
            <a:ext cx="3911599"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February 11, 2026</a:t>
            </a:r>
          </a:p>
        </p:txBody>
      </p:sp>
    </p:spTree>
    <p:extLst>
      <p:ext uri="{BB962C8B-B14F-4D97-AF65-F5344CB8AC3E}">
        <p14:creationId xmlns:p14="http://schemas.microsoft.com/office/powerpoint/2010/main" val="3184223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CDAF736-7E7E-A1E2-5479-522102481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5433F-77BB-5DAE-AB4C-CC953E8C4C9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96E765A-C2A8-F711-E874-295465C43D8D}"/>
              </a:ext>
            </a:extLst>
          </p:cNvPr>
          <p:cNvSpPr>
            <a:spLocks noGrp="1"/>
          </p:cNvSpPr>
          <p:nvPr>
            <p:ph type="subTitle" idx="1"/>
          </p:nvPr>
        </p:nvSpPr>
        <p:spPr>
          <a:xfrm>
            <a:off x="-1" y="-1"/>
            <a:ext cx="11260668" cy="6835139"/>
          </a:xfrm>
        </p:spPr>
        <p:txBody>
          <a:bodyPr>
            <a:noAutofit/>
          </a:bodyPr>
          <a:lstStyle/>
          <a:p>
            <a:pPr algn="l">
              <a:spcBef>
                <a:spcPts val="0"/>
              </a:spcBef>
            </a:pPr>
            <a:r>
              <a:rPr lang="en-US" sz="2100" i="1" dirty="0">
                <a:solidFill>
                  <a:schemeClr val="bg1"/>
                </a:solidFill>
                <a:latin typeface="Goudy Old Style" panose="02020502050305020303" pitchFamily="18" charset="77"/>
              </a:rPr>
              <a:t>and Lord of </a:t>
            </a:r>
            <a:r>
              <a:rPr lang="en-US" sz="2100" i="1" dirty="0" err="1">
                <a:solidFill>
                  <a:schemeClr val="bg1"/>
                </a:solidFill>
                <a:latin typeface="Goudy Old Style" panose="02020502050305020303" pitchFamily="18" charset="77"/>
              </a:rPr>
              <a:t>Cair</a:t>
            </a:r>
            <a:r>
              <a:rPr lang="en-US" sz="2100" i="1" dirty="0">
                <a:solidFill>
                  <a:schemeClr val="bg1"/>
                </a:solidFill>
                <a:latin typeface="Goudy Old Style" panose="02020502050305020303" pitchFamily="18" charset="77"/>
              </a:rPr>
              <a:t> Paravel, Knight of the Most Noble Order of the Lion, to Miraz, Son of Caspian the Eighth, sometime Lord Protector of Narnia and now styling himself King of Narnia, Greeting. </a:t>
            </a:r>
            <a:r>
              <a:rPr lang="en-US" sz="2100" dirty="0">
                <a:solidFill>
                  <a:schemeClr val="bg1"/>
                </a:solidFill>
                <a:latin typeface="Goudy Old Style" panose="02020502050305020303" pitchFamily="18" charset="77"/>
              </a:rPr>
              <a:t>Have you got that?" "Narnia, comma, greeting," muttered the Doctor. "Yes, Sire." "Then begin a new paragraph," said Peter. </a:t>
            </a:r>
            <a:r>
              <a:rPr lang="en-US" sz="2100" i="1" dirty="0">
                <a:solidFill>
                  <a:schemeClr val="bg1"/>
                </a:solidFill>
                <a:latin typeface="Goudy Old Style" panose="02020502050305020303" pitchFamily="18" charset="77"/>
              </a:rPr>
              <a:t>"For to prevent the effusion of blood, and for the avoiding all other inconveniences likely to grow from the wars now levied in our realm of Narnia, it is our pleasure to adventure our royal person on behalf of our trusty and well-beloved Caspian in clean wager of battle to prove upon your Lordship's body that the said Caspian is lawful King under us in Narnia both by our gift and by the laws of the </a:t>
            </a:r>
            <a:r>
              <a:rPr lang="en-US" sz="2100" i="1" dirty="0" err="1">
                <a:solidFill>
                  <a:schemeClr val="bg1"/>
                </a:solidFill>
                <a:latin typeface="Goudy Old Style" panose="02020502050305020303" pitchFamily="18" charset="77"/>
              </a:rPr>
              <a:t>Telmarines</a:t>
            </a:r>
            <a:r>
              <a:rPr lang="en-US" sz="2100" i="1" dirty="0">
                <a:solidFill>
                  <a:schemeClr val="bg1"/>
                </a:solidFill>
                <a:latin typeface="Goudy Old Style" panose="02020502050305020303" pitchFamily="18" charset="77"/>
              </a:rPr>
              <a:t>, and your Lordship twice guilty of treachery both in withholding the dominion of Narnia from the said Caspian and in the most </a:t>
            </a:r>
            <a:r>
              <a:rPr lang="en-US" sz="2100" i="1" dirty="0" err="1">
                <a:solidFill>
                  <a:schemeClr val="bg1"/>
                </a:solidFill>
                <a:latin typeface="Goudy Old Style" panose="02020502050305020303" pitchFamily="18" charset="77"/>
              </a:rPr>
              <a:t>abhominable</a:t>
            </a:r>
            <a:r>
              <a:rPr lang="en-US" sz="2100" i="1" dirty="0">
                <a:solidFill>
                  <a:schemeClr val="bg1"/>
                </a:solidFill>
                <a:latin typeface="Goudy Old Style" panose="02020502050305020303" pitchFamily="18" charset="77"/>
              </a:rPr>
              <a:t>, </a:t>
            </a:r>
            <a:r>
              <a:rPr lang="en-US" sz="2100" dirty="0">
                <a:solidFill>
                  <a:schemeClr val="bg1"/>
                </a:solidFill>
                <a:latin typeface="Goudy Old Style" panose="02020502050305020303" pitchFamily="18" charset="77"/>
              </a:rPr>
              <a:t>— don't forget to spell it with an H, Doctor —</a:t>
            </a:r>
            <a:r>
              <a:rPr lang="en-US" sz="2100" i="1" dirty="0">
                <a:solidFill>
                  <a:schemeClr val="bg1"/>
                </a:solidFill>
                <a:latin typeface="Goudy Old Style" panose="02020502050305020303" pitchFamily="18" charset="77"/>
              </a:rPr>
              <a:t> bloody, and unnatural murder of your kindly lord and brother King Caspian Ninth of that name. Wherefore we most heartily provoke, challenge, and defy your Lordship to the said combat and </a:t>
            </a:r>
            <a:r>
              <a:rPr lang="en-US" sz="2100" i="1" dirty="0" err="1">
                <a:solidFill>
                  <a:schemeClr val="bg1"/>
                </a:solidFill>
                <a:latin typeface="Goudy Old Style" panose="02020502050305020303" pitchFamily="18" charset="77"/>
              </a:rPr>
              <a:t>monomachy</a:t>
            </a:r>
            <a:r>
              <a:rPr lang="en-US" sz="2100" i="1" dirty="0">
                <a:solidFill>
                  <a:schemeClr val="bg1"/>
                </a:solidFill>
                <a:latin typeface="Goudy Old Style" panose="02020502050305020303" pitchFamily="18" charset="77"/>
              </a:rPr>
              <a:t>, and have sent these letters by the hand of our well beloved and royal brother Edmund, sometime King under us in Narnia, Duke of Lantern Waste and Count of the Western March, Knight of the Noble Order of the Table, to </a:t>
            </a:r>
          </a:p>
          <a:p>
            <a:pPr algn="l">
              <a:spcBef>
                <a:spcPts val="0"/>
              </a:spcBef>
            </a:pPr>
            <a:r>
              <a:rPr lang="en-US" sz="2100" i="1" dirty="0">
                <a:solidFill>
                  <a:schemeClr val="bg1"/>
                </a:solidFill>
                <a:latin typeface="Goudy Old Style" panose="02020502050305020303" pitchFamily="18" charset="77"/>
              </a:rPr>
              <a:t>whom we have given full power of determining with your Lordship all the conditions of the said battle. Given at our lodging in Aslan's How this XII day of the month </a:t>
            </a:r>
            <a:r>
              <a:rPr lang="en-US" sz="2100" i="1" dirty="0" err="1">
                <a:solidFill>
                  <a:schemeClr val="bg1"/>
                </a:solidFill>
                <a:latin typeface="Goudy Old Style" panose="02020502050305020303" pitchFamily="18" charset="77"/>
              </a:rPr>
              <a:t>Greenroof</a:t>
            </a:r>
            <a:r>
              <a:rPr lang="en-US" sz="2100" i="1" dirty="0">
                <a:solidFill>
                  <a:schemeClr val="bg1"/>
                </a:solidFill>
                <a:latin typeface="Goudy Old Style" panose="02020502050305020303" pitchFamily="18" charset="77"/>
              </a:rPr>
              <a:t> in the first year of Caspian Tenth of Narnia</a:t>
            </a:r>
            <a:r>
              <a:rPr lang="en-US" sz="2100" dirty="0">
                <a:solidFill>
                  <a:schemeClr val="bg1"/>
                </a:solidFill>
                <a:latin typeface="Goudy Old Style" panose="02020502050305020303" pitchFamily="18" charset="77"/>
              </a:rPr>
              <a:t>. "That ought to do," said Peter, drawing a deep breath.</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Two of Miraz’s Lords perceive that a challenge is likely being brought and soon connive to turn the situation to their own advantage to get rid of Miraz, and once the challenge is presented they goad Miraz into accepting it by implying he is too cowardly and old to fight.</a:t>
            </a:r>
          </a:p>
          <a:p>
            <a:pPr algn="l">
              <a:spcBef>
                <a:spcPts val="0"/>
              </a:spcBef>
            </a:pPr>
            <a:r>
              <a:rPr lang="en-US" sz="2100" dirty="0">
                <a:solidFill>
                  <a:schemeClr val="bg1"/>
                </a:solidFill>
                <a:latin typeface="Goudy Old Style" panose="02020502050305020303" pitchFamily="18" charset="77"/>
              </a:rPr>
              <a:t>"I'll wager my dappled </a:t>
            </a:r>
            <a:r>
              <a:rPr lang="en-US" sz="2100" dirty="0" err="1">
                <a:solidFill>
                  <a:schemeClr val="bg1"/>
                </a:solidFill>
                <a:latin typeface="Goudy Old Style" panose="02020502050305020303" pitchFamily="18" charset="77"/>
              </a:rPr>
              <a:t>Pomely</a:t>
            </a:r>
            <a:r>
              <a:rPr lang="en-US" sz="2100" dirty="0">
                <a:solidFill>
                  <a:schemeClr val="bg1"/>
                </a:solidFill>
                <a:latin typeface="Goudy Old Style" panose="02020502050305020303" pitchFamily="18" charset="77"/>
              </a:rPr>
              <a:t> he brings a challenge, not a surrender,"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"How then?" said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"We hold the enemy in our fist here. Miraz would never be so hair-brained as to throw away his advantage on a combat." "He might be brought to it,"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in a much lower voice… ""If the King undertook wager of battle," whispered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"why, either he would kill or be killed." "So," said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nodding his head. "And if he killed we should have won this war." "Certainly. And if not</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06907BA5-A3E4-D9C4-6AA5-54C530B24D3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DA77C88-4AE1-9325-5230-7A4D2C846ED2}"/>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87272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4B8804-99A3-F0CE-899E-3AE1B9929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A1EA3-5AE8-8FE8-6F68-5DA36B014013}"/>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8EB0A8CB-F66C-57AF-DD47-01E61201A7E9}"/>
              </a:ext>
            </a:extLst>
          </p:cNvPr>
          <p:cNvSpPr>
            <a:spLocks noGrp="1"/>
          </p:cNvSpPr>
          <p:nvPr>
            <p:ph type="subTitle" idx="1"/>
          </p:nvPr>
        </p:nvSpPr>
        <p:spPr>
          <a:xfrm>
            <a:off x="-1" y="-1"/>
            <a:ext cx="11260668" cy="6835139"/>
          </a:xfrm>
        </p:spPr>
        <p:txBody>
          <a:bodyPr>
            <a:noAutofit/>
          </a:bodyPr>
          <a:lstStyle/>
          <a:p>
            <a:pPr algn="l">
              <a:spcBef>
                <a:spcPts val="0"/>
              </a:spcBef>
            </a:pPr>
            <a:r>
              <a:rPr lang="en-US" sz="2100" dirty="0">
                <a:solidFill>
                  <a:schemeClr val="bg1"/>
                </a:solidFill>
                <a:latin typeface="Goudy Old Style" panose="02020502050305020303" pitchFamily="18" charset="77"/>
              </a:rPr>
              <a:t>"Why, if not, we should be as able to win it without the King's grace as with him. For I need not tell your Lordship that Miraz is no very great captain. And after that, we should be both victorious and kingless.” Inside, they found Miraz, unarmed and finishing his breakfast. His face was flushed and there was a scowl on his brow. "There!" he growled, flinging the parchment across the table to them. "See what a pack of nursery tales our jackanapes of a nephew has sent us." "By your leave, Sire,"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"If the young warrior whom we have just seen outside is the King Edmund mentioned in the writing, then I would not call him a nursery tale but a very dangerous knight." "King Edmund, </a:t>
            </a:r>
            <a:r>
              <a:rPr lang="en-US" sz="2100" dirty="0" err="1">
                <a:solidFill>
                  <a:schemeClr val="bg1"/>
                </a:solidFill>
                <a:latin typeface="Goudy Old Style" panose="02020502050305020303" pitchFamily="18" charset="77"/>
              </a:rPr>
              <a:t>pah</a:t>
            </a:r>
            <a:r>
              <a:rPr lang="en-US" sz="2100" dirty="0">
                <a:solidFill>
                  <a:schemeClr val="bg1"/>
                </a:solidFill>
                <a:latin typeface="Goudy Old Style" panose="02020502050305020303" pitchFamily="18" charset="77"/>
              </a:rPr>
              <a:t>!" said Miraz. "Does your Lordship believe those old wives' fables about Peter and Edmund and the rest?" "I believe my eyes, your Majesty,"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"Well, this is to no purpose," said Miraz, "but as touching the challenge, I suppose there is only one opinion between us?" "I suppose so, indeed, Sire,"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"And what is that?" asked the King. "Most infallibly to refuse it,"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"For though I have never been called a coward, I must plainly say that to meet that young man in battle is more than my heart would serve me for. And </a:t>
            </a:r>
          </a:p>
          <a:p>
            <a:pPr algn="l">
              <a:spcBef>
                <a:spcPts val="0"/>
              </a:spcBef>
            </a:pPr>
            <a:r>
              <a:rPr lang="en-US" sz="2100" dirty="0">
                <a:solidFill>
                  <a:schemeClr val="bg1"/>
                </a:solidFill>
                <a:latin typeface="Goudy Old Style" panose="02020502050305020303" pitchFamily="18" charset="77"/>
              </a:rPr>
              <a:t>if (as is likely) his brother, the High King, is more dangerous than he why, on your life, my Lord King, have nothing to do with him.”</a:t>
            </a:r>
            <a:endParaRPr lang="en-US" sz="1000" dirty="0">
              <a:solidFill>
                <a:schemeClr val="bg1"/>
              </a:solidFill>
              <a:latin typeface="Goudy Old Style" panose="02020502050305020303" pitchFamily="18" charset="77"/>
            </a:endParaRPr>
          </a:p>
          <a:p>
            <a:pPr algn="l">
              <a:spcBef>
                <a:spcPts val="0"/>
              </a:spcBef>
            </a:pPr>
            <a:endParaRPr lang="en-US" sz="10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Peter and company debate who should serve as marshals for the fight and are reminded of the Bears’ ancient right to that post, and thus choose the Bear, the Giant, and the Centaur.</a:t>
            </a:r>
          </a:p>
          <a:p>
            <a:pPr algn="l">
              <a:spcBef>
                <a:spcPts val="0"/>
              </a:spcBef>
            </a:pPr>
            <a:r>
              <a:rPr lang="en-US" sz="2100" dirty="0">
                <a:solidFill>
                  <a:schemeClr val="bg1"/>
                </a:solidFill>
                <a:latin typeface="Goudy Old Style" panose="02020502050305020303" pitchFamily="18" charset="77"/>
              </a:rPr>
              <a:t>“There was a great stirring at Aslan's How when the news came back and was communicated to the various creatures. Edmund, with one of Miraz's captains, had already marked out the place for the combat, and ropes and stakes had been put round it. Two </a:t>
            </a:r>
            <a:r>
              <a:rPr lang="en-US" sz="2100" dirty="0" err="1">
                <a:solidFill>
                  <a:schemeClr val="bg1"/>
                </a:solidFill>
                <a:latin typeface="Goudy Old Style" panose="02020502050305020303" pitchFamily="18" charset="77"/>
              </a:rPr>
              <a:t>Telmarines</a:t>
            </a:r>
            <a:r>
              <a:rPr lang="en-US" sz="2100" dirty="0">
                <a:solidFill>
                  <a:schemeClr val="bg1"/>
                </a:solidFill>
                <a:latin typeface="Goudy Old Style" panose="02020502050305020303" pitchFamily="18" charset="77"/>
              </a:rPr>
              <a:t> were to stand at two of the corners, and one in the middle of one side, as marshals of the lists. Three marshals for the other two corners and the other side were to be furnished by the High King. Peter was just explaining to Caspian that he could not be one, because his right to the throne was what they were fighting about, when suddenly a thick, sleepy voice said, "Your Majesty, please." Peter turned and there stood the eldest of the Bulgy Bears.</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D00C741E-7F3A-3ED7-5592-FB8EB421726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635EBABB-20C9-1F47-D1C2-A4CB977DA1CA}"/>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1077631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9BFB8AC-72F6-FAF0-F1BC-C13477C39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3F0C8-546C-69C8-0F93-43B05DD204A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BEAB1CF-9D3D-DF73-D55F-094C0F45F49B}"/>
              </a:ext>
            </a:extLst>
          </p:cNvPr>
          <p:cNvSpPr>
            <a:spLocks noGrp="1"/>
          </p:cNvSpPr>
          <p:nvPr>
            <p:ph type="subTitle" idx="1"/>
          </p:nvPr>
        </p:nvSpPr>
        <p:spPr>
          <a:xfrm>
            <a:off x="-1" y="-1"/>
            <a:ext cx="11260668" cy="6835139"/>
          </a:xfrm>
        </p:spPr>
        <p:txBody>
          <a:bodyPr>
            <a:noAutofit/>
          </a:bodyPr>
          <a:lstStyle/>
          <a:p>
            <a:pPr algn="l">
              <a:spcBef>
                <a:spcPts val="0"/>
              </a:spcBef>
            </a:pPr>
            <a:r>
              <a:rPr lang="en-US" sz="2100" dirty="0">
                <a:solidFill>
                  <a:schemeClr val="bg1"/>
                </a:solidFill>
                <a:latin typeface="Goudy Old Style" panose="02020502050305020303" pitchFamily="18" charset="77"/>
              </a:rPr>
              <a:t>“…An awful silence followed…which was broken by Peter saying, "Giant </a:t>
            </a:r>
            <a:r>
              <a:rPr lang="en-US" sz="2100" dirty="0" err="1">
                <a:solidFill>
                  <a:schemeClr val="bg1"/>
                </a:solidFill>
                <a:latin typeface="Goudy Old Style" panose="02020502050305020303" pitchFamily="18" charset="77"/>
              </a:rPr>
              <a:t>Wimbleweather</a:t>
            </a:r>
            <a:r>
              <a:rPr lang="en-US" sz="2100" dirty="0">
                <a:solidFill>
                  <a:schemeClr val="bg1"/>
                </a:solidFill>
                <a:latin typeface="Goudy Old Style" panose="02020502050305020303" pitchFamily="18" charset="77"/>
              </a:rPr>
              <a:t> and the Bear and the Centaur </a:t>
            </a:r>
            <a:r>
              <a:rPr lang="en-US" sz="2100" dirty="0" err="1">
                <a:solidFill>
                  <a:schemeClr val="bg1"/>
                </a:solidFill>
                <a:latin typeface="Goudy Old Style" panose="02020502050305020303" pitchFamily="18" charset="77"/>
              </a:rPr>
              <a:t>Glenstorm</a:t>
            </a:r>
            <a:r>
              <a:rPr lang="en-US" sz="2100" dirty="0">
                <a:solidFill>
                  <a:schemeClr val="bg1"/>
                </a:solidFill>
                <a:latin typeface="Goudy Old Style" panose="02020502050305020303" pitchFamily="18" charset="77"/>
              </a:rPr>
              <a:t> shall be our marshals. The combat will be at two hours after noon. Dinner at noon precisely.”</a:t>
            </a:r>
          </a:p>
          <a:p>
            <a:pPr algn="l">
              <a:spcBef>
                <a:spcPts val="0"/>
              </a:spcBef>
            </a:pPr>
            <a:endParaRPr lang="en-US" sz="2100" b="1" u="sng" dirty="0">
              <a:solidFill>
                <a:schemeClr val="bg1"/>
              </a:solidFill>
              <a:latin typeface="Goudy Old Style" panose="02020502050305020303" pitchFamily="18" charset="77"/>
            </a:endParaRP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b="1" dirty="0">
                <a:solidFill>
                  <a:schemeClr val="bg1"/>
                </a:solidFill>
                <a:latin typeface="Goudy Old Style" panose="02020502050305020303" pitchFamily="18" charset="77"/>
              </a:rPr>
              <a:t>Waiting on Aslan’s/God’s timing does not mean that one should be idle in meantime but one should do what one can.</a:t>
            </a:r>
          </a:p>
          <a:p>
            <a:pPr algn="l">
              <a:spcBef>
                <a:spcPts val="0"/>
              </a:spcBef>
            </a:pPr>
            <a:r>
              <a:rPr lang="en-US" sz="2100" dirty="0">
                <a:solidFill>
                  <a:schemeClr val="bg1"/>
                </a:solidFill>
                <a:latin typeface="Goudy Old Style" panose="02020502050305020303" pitchFamily="18" charset="77"/>
              </a:rPr>
              <a:t>“Now," said Peter, as they finished their meal, "Aslan and the girls (that's Queen Susan and Queen Lucy, Caspian) are somewhere close. We don't know when he will act. In his time, no doubt, not ours. In the meantime he would like us to do what we can on our own. we shall spend the best part of the day sending heralds to and </a:t>
            </a:r>
            <a:r>
              <a:rPr lang="en-US" sz="2100" dirty="0" err="1">
                <a:solidFill>
                  <a:schemeClr val="bg1"/>
                </a:solidFill>
                <a:latin typeface="Goudy Old Style" panose="02020502050305020303" pitchFamily="18" charset="77"/>
              </a:rPr>
              <a:t>fro</a:t>
            </a:r>
            <a:r>
              <a:rPr lang="en-US" sz="2100" dirty="0">
                <a:solidFill>
                  <a:schemeClr val="bg1"/>
                </a:solidFill>
                <a:latin typeface="Goudy Old Style" panose="02020502050305020303" pitchFamily="18" charset="77"/>
              </a:rPr>
              <a:t> and all that. By then Aslan may have done something.”</a:t>
            </a:r>
          </a:p>
          <a:p>
            <a:pPr algn="l">
              <a:spcBef>
                <a:spcPts val="0"/>
              </a:spcBef>
            </a:pPr>
            <a:r>
              <a:rPr lang="en-US" sz="2100" i="1" dirty="0">
                <a:solidFill>
                  <a:schemeClr val="bg1"/>
                </a:solidFill>
                <a:latin typeface="Goudy Old Style" panose="02020502050305020303" pitchFamily="18" charset="77"/>
              </a:rPr>
              <a:t>Therefore, my beloved, as you have always obeyed, so now, not only as in my presence but much more in my absence, work out your own salvation with fear and trembling, </a:t>
            </a:r>
            <a:r>
              <a:rPr lang="en-US" sz="2100" b="1" i="1" baseline="30000" dirty="0">
                <a:solidFill>
                  <a:schemeClr val="bg1"/>
                </a:solidFill>
                <a:latin typeface="Goudy Old Style" panose="02020502050305020303" pitchFamily="18" charset="77"/>
              </a:rPr>
              <a:t> </a:t>
            </a:r>
            <a:r>
              <a:rPr lang="en-US" sz="2100" i="1" dirty="0">
                <a:solidFill>
                  <a:schemeClr val="bg1"/>
                </a:solidFill>
                <a:latin typeface="Goudy Old Style" panose="02020502050305020303" pitchFamily="18" charset="77"/>
              </a:rPr>
              <a:t>for it is God who works in you, both to will and to work for </a:t>
            </a:r>
          </a:p>
          <a:p>
            <a:pPr algn="l">
              <a:spcBef>
                <a:spcPts val="0"/>
              </a:spcBef>
            </a:pPr>
            <a:r>
              <a:rPr lang="en-US" sz="2100" i="1" dirty="0">
                <a:solidFill>
                  <a:schemeClr val="bg1"/>
                </a:solidFill>
                <a:latin typeface="Goudy Old Style" panose="02020502050305020303" pitchFamily="18" charset="77"/>
              </a:rPr>
              <a:t>his good pleasure. </a:t>
            </a:r>
            <a:r>
              <a:rPr lang="en-US" sz="1600" dirty="0">
                <a:solidFill>
                  <a:schemeClr val="bg1"/>
                </a:solidFill>
                <a:latin typeface="Goudy Old Style" panose="02020502050305020303" pitchFamily="18" charset="77"/>
              </a:rPr>
              <a:t>Phil. 2:12-13 </a:t>
            </a:r>
            <a:r>
              <a:rPr lang="en-US" sz="2100" i="1" dirty="0">
                <a:solidFill>
                  <a:schemeClr val="bg1"/>
                </a:solidFill>
                <a:latin typeface="Goudy Old Style" panose="02020502050305020303" pitchFamily="18" charset="77"/>
              </a:rPr>
              <a:t>And we desire each one of you to show the same earnestness to have the full assurance of hope until the end, so that you may not be sluggish, but imitators of those who through faith and patience inherit the promises. </a:t>
            </a:r>
            <a:r>
              <a:rPr lang="en-US" sz="1600" dirty="0">
                <a:solidFill>
                  <a:schemeClr val="bg1"/>
                </a:solidFill>
                <a:latin typeface="Goudy Old Style" panose="02020502050305020303" pitchFamily="18" charset="77"/>
              </a:rPr>
              <a:t>Heb. 6:11-12 </a:t>
            </a:r>
            <a:r>
              <a:rPr lang="en-US" sz="2100" i="1" dirty="0">
                <a:solidFill>
                  <a:schemeClr val="bg1"/>
                </a:solidFill>
                <a:latin typeface="Goudy Old Style" panose="02020502050305020303" pitchFamily="18" charset="77"/>
              </a:rPr>
              <a:t>For the grace of God has appeared that offers salvation to all people. It teaches us to say “No” to ungodliness and worldly passions, and to live self-controlled, upright and godly lives in this present age, while we wait for the blessed hope—the appearing of the glory of our great God and Savior, Jesus Christ. </a:t>
            </a:r>
            <a:r>
              <a:rPr lang="en-US" sz="1600" dirty="0">
                <a:solidFill>
                  <a:schemeClr val="bg1"/>
                </a:solidFill>
                <a:latin typeface="Goudy Old Style" panose="02020502050305020303" pitchFamily="18" charset="77"/>
              </a:rPr>
              <a:t>Titus 2:11-13</a:t>
            </a:r>
            <a:endParaRPr lang="en-US" sz="1600" b="1"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Observing forms and rituals can be strategic in pursuing Aslan’s/God’s will.</a:t>
            </a:r>
          </a:p>
          <a:p>
            <a:pPr algn="l">
              <a:spcBef>
                <a:spcPts val="0"/>
              </a:spcBef>
            </a:pPr>
            <a:r>
              <a:rPr lang="en-US" sz="2100" dirty="0">
                <a:solidFill>
                  <a:schemeClr val="bg1"/>
                </a:solidFill>
                <a:latin typeface="Goudy Old Style" panose="02020502050305020303" pitchFamily="18" charset="77"/>
              </a:rPr>
              <a:t>Very well, I will dictate," said Peter. And while the Doctor spread out a parchment and opened his ink-horn and sharpened his pen, Peter leant back with half-closed eyes and recalled to his mind the language in which he had written such things long ago in Narnia's golden age…</a:t>
            </a:r>
            <a:r>
              <a:rPr lang="en-US" sz="2000" dirty="0"/>
              <a:t>"</a:t>
            </a:r>
            <a:r>
              <a:rPr lang="en-US" sz="2100" dirty="0">
                <a:solidFill>
                  <a:schemeClr val="bg1"/>
                </a:solidFill>
                <a:latin typeface="Goudy Old Style" panose="02020502050305020303" pitchFamily="18" charset="77"/>
              </a:rPr>
              <a:t>And now we must send two others</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DA807283-6B80-ECD0-588A-7029E9AFB1D5}"/>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ABBF6AE4-1167-0A36-DDC8-564F29065360}"/>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498375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46C92DE-B53F-C026-D09E-74BE420CE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84E74-BDF1-974E-F58C-31E1E1DA418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F54814E1-F16F-18FD-B11F-C1C4F519307B}"/>
              </a:ext>
            </a:extLst>
          </p:cNvPr>
          <p:cNvSpPr>
            <a:spLocks noGrp="1"/>
          </p:cNvSpPr>
          <p:nvPr>
            <p:ph type="subTitle" idx="1"/>
          </p:nvPr>
        </p:nvSpPr>
        <p:spPr>
          <a:xfrm>
            <a:off x="-1" y="-1"/>
            <a:ext cx="11260668" cy="6835139"/>
          </a:xfrm>
        </p:spPr>
        <p:txBody>
          <a:bodyPr>
            <a:noAutofit/>
          </a:bodyPr>
          <a:lstStyle/>
          <a:p>
            <a:pPr algn="l">
              <a:spcBef>
                <a:spcPts val="0"/>
              </a:spcBef>
            </a:pPr>
            <a:r>
              <a:rPr lang="en-US" sz="2100" dirty="0">
                <a:solidFill>
                  <a:schemeClr val="bg1"/>
                </a:solidFill>
                <a:latin typeface="Goudy Old Style" panose="02020502050305020303" pitchFamily="18" charset="77"/>
              </a:rPr>
              <a:t>with King Edmund. I think the Giant ought to be one." "He's — he's not very clever, you know," said Caspian. "Of course not," said Peter. "But any giant looks impressive if only he will keep quiet. And it will cheer him up. But who for the other?” "Send </a:t>
            </a:r>
            <a:r>
              <a:rPr lang="en-US" sz="2100" dirty="0" err="1">
                <a:solidFill>
                  <a:schemeClr val="bg1"/>
                </a:solidFill>
                <a:latin typeface="Goudy Old Style" panose="02020502050305020303" pitchFamily="18" charset="77"/>
              </a:rPr>
              <a:t>Glenstorm</a:t>
            </a:r>
            <a:r>
              <a:rPr lang="en-US" sz="2100" dirty="0">
                <a:solidFill>
                  <a:schemeClr val="bg1"/>
                </a:solidFill>
                <a:latin typeface="Goudy Old Style" panose="02020502050305020303" pitchFamily="18" charset="77"/>
              </a:rPr>
              <a:t>, Sire,"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"No one ever laughed at a Centaur.” </a:t>
            </a:r>
            <a:r>
              <a:rPr lang="en-US" sz="2100" i="1" dirty="0">
                <a:solidFill>
                  <a:schemeClr val="bg1"/>
                </a:solidFill>
                <a:latin typeface="Goudy Old Style" panose="02020502050305020303" pitchFamily="18" charset="77"/>
              </a:rPr>
              <a:t>Therefore, since we are receiving a kingdom that cannot be shaken, let </a:t>
            </a:r>
            <a:r>
              <a:rPr lang="en-US" sz="1800" dirty="0">
                <a:solidFill>
                  <a:schemeClr val="bg1"/>
                </a:solidFill>
                <a:latin typeface="Goudy Old Style" panose="02020502050305020303" pitchFamily="18" charset="77"/>
              </a:rPr>
              <a:t>us be thankful, and so worship God acceptably with reverence and awe, for our God is a consuming fire </a:t>
            </a:r>
            <a:r>
              <a:rPr lang="en-US" sz="2100" i="1" dirty="0">
                <a:solidFill>
                  <a:schemeClr val="bg1"/>
                </a:solidFill>
                <a:latin typeface="Goudy Old Style" panose="02020502050305020303" pitchFamily="18" charset="77"/>
              </a:rPr>
              <a:t>Hebrews 12:28 And the four living creatures, each of them with six wings, are full of eyes all around and within, and day and night they never cease to say, “Holy, holy, holy, is the Lord God Almighty, who was and is and is to come!” And whenever the living creatures give glory and honor and thanks to him who is seated on the throne, who lives forever and ever, the twenty-four elders fall </a:t>
            </a:r>
          </a:p>
          <a:p>
            <a:pPr algn="l">
              <a:spcBef>
                <a:spcPts val="0"/>
              </a:spcBef>
            </a:pPr>
            <a:r>
              <a:rPr lang="en-US" sz="2100" i="1" dirty="0">
                <a:solidFill>
                  <a:schemeClr val="bg1"/>
                </a:solidFill>
                <a:latin typeface="Goudy Old Style" panose="02020502050305020303" pitchFamily="18" charset="77"/>
              </a:rPr>
              <a:t>down before him who is seated on the throne and worship him who lives forever and ever. They cast their crowns before the throne, saying, “Worthy are you, our Lord and God, to receive glory and honor and power, for you created all things, and by your will they existed and were created.” </a:t>
            </a:r>
            <a:r>
              <a:rPr lang="en-US" sz="1600" dirty="0">
                <a:solidFill>
                  <a:schemeClr val="bg1"/>
                </a:solidFill>
                <a:latin typeface="Goudy Old Style" panose="02020502050305020303" pitchFamily="18" charset="77"/>
              </a:rPr>
              <a:t>Rev. 4:8-11 </a:t>
            </a:r>
            <a:r>
              <a:rPr lang="en-US" sz="2100" i="1" dirty="0">
                <a:solidFill>
                  <a:schemeClr val="bg1"/>
                </a:solidFill>
                <a:latin typeface="Goudy Old Style" panose="02020502050305020303" pitchFamily="18" charset="77"/>
              </a:rPr>
              <a:t>And now, you priests, this warning is for you. </a:t>
            </a:r>
          </a:p>
          <a:p>
            <a:pPr algn="l">
              <a:spcBef>
                <a:spcPts val="0"/>
              </a:spcBef>
            </a:pPr>
            <a:r>
              <a:rPr lang="en-US" sz="2100" i="1" dirty="0">
                <a:solidFill>
                  <a:schemeClr val="bg1"/>
                </a:solidFill>
                <a:latin typeface="Goudy Old Style" panose="02020502050305020303" pitchFamily="18" charset="77"/>
              </a:rPr>
              <a:t>If you do not listen, and if you do not resolve to honor my name,” says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Almighty, “I will send a curse on you, and I will curse your blessings. Yes, I have already cursed them, because you have not resolved to honor me. </a:t>
            </a:r>
            <a:r>
              <a:rPr lang="en-US" sz="1600" dirty="0">
                <a:solidFill>
                  <a:schemeClr val="bg1"/>
                </a:solidFill>
                <a:latin typeface="Goudy Old Style" panose="02020502050305020303" pitchFamily="18" charset="77"/>
              </a:rPr>
              <a:t>Malachi 2:1-2</a:t>
            </a:r>
          </a:p>
          <a:p>
            <a:pPr algn="l">
              <a:spcBef>
                <a:spcPts val="0"/>
              </a:spcBef>
            </a:pPr>
            <a:endParaRPr lang="en-US" sz="16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52F3BFD2-71ED-9CE6-4B9E-AF02FC05CFB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CE04660-BF6D-BECD-B8B0-9A8610E959E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973651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467B91B-2C7A-CFBB-A112-FC33FB60B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AAE78-60F0-0FB3-0142-F0587B23DA7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A0ECB1DF-23C8-D64A-310F-F1FA7747014B}"/>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The presence of the Holy Spirit can be transformative in the life of an individual.</a:t>
            </a:r>
            <a:endParaRPr lang="en-US" sz="10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two lords] looked up and saw coming down to them from the wood the Centaur and Giant </a:t>
            </a:r>
            <a:r>
              <a:rPr lang="en-US" sz="2100" dirty="0" err="1">
                <a:solidFill>
                  <a:schemeClr val="bg1"/>
                </a:solidFill>
                <a:latin typeface="Goudy Old Style" panose="02020502050305020303" pitchFamily="18" charset="77"/>
              </a:rPr>
              <a:t>Wimbleweather</a:t>
            </a:r>
            <a:r>
              <a:rPr lang="en-US" sz="2100" dirty="0">
                <a:solidFill>
                  <a:schemeClr val="bg1"/>
                </a:solidFill>
                <a:latin typeface="Goudy Old Style" panose="02020502050305020303" pitchFamily="18" charset="77"/>
              </a:rPr>
              <a:t>, whom they had seen before in battle, and between them a figure they could not recognize. Nor indeed would the other boys at Edmund's school have recognized him if they could have seen him at that moment. For Aslan had breathed on him at their meeting and a kind of greatness hung about him. "What's to do?" said the Lord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"An attack?" "A parley, rather," said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"See, they carry green branches. They are coming to surrender most likely." "He that is walking between the Centaur and the Giant has no look of surrender in his face,"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"Who can he be? It is not </a:t>
            </a:r>
          </a:p>
          <a:p>
            <a:pPr algn="l">
              <a:spcBef>
                <a:spcPts val="0"/>
              </a:spcBef>
            </a:pPr>
            <a:r>
              <a:rPr lang="en-US" sz="2100" dirty="0">
                <a:solidFill>
                  <a:schemeClr val="bg1"/>
                </a:solidFill>
                <a:latin typeface="Goudy Old Style" panose="02020502050305020303" pitchFamily="18" charset="77"/>
              </a:rPr>
              <a:t>the boy Caspian." "No indeed," said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"This is a fell warrior, I warrant you, wherever the rebels have got him from. He is (in your Lordship's private ear) a kinglier man than ever Miraz was. And what mail he wears! None of our smiths can make the like.”</a:t>
            </a:r>
          </a:p>
          <a:p>
            <a:pPr algn="l">
              <a:spcBef>
                <a:spcPts val="0"/>
              </a:spcBef>
            </a:pPr>
            <a:r>
              <a:rPr lang="en-US" sz="2100" i="1" dirty="0">
                <a:solidFill>
                  <a:schemeClr val="bg1"/>
                </a:solidFill>
                <a:latin typeface="Goudy Old Style" panose="02020502050305020303" pitchFamily="18" charset="77"/>
              </a:rPr>
              <a:t>And we all... are being transformed into his image with ever-increasing glory, which comes from the Lord, who is the Spirit </a:t>
            </a:r>
            <a:r>
              <a:rPr lang="en-US" sz="1600" dirty="0">
                <a:solidFill>
                  <a:schemeClr val="bg1"/>
                </a:solidFill>
                <a:latin typeface="Goudy Old Style" panose="02020502050305020303" pitchFamily="18" charset="77"/>
              </a:rPr>
              <a:t>2 Cor. 3:18 </a:t>
            </a:r>
            <a:r>
              <a:rPr lang="en-US" sz="2100" i="1" dirty="0">
                <a:solidFill>
                  <a:schemeClr val="bg1"/>
                </a:solidFill>
                <a:latin typeface="Goudy Old Style" panose="02020502050305020303" pitchFamily="18" charset="77"/>
              </a:rPr>
              <a:t>Therefore, if anyone is in Christ, he is a new creation. The old has passed away; behold, the new </a:t>
            </a:r>
          </a:p>
          <a:p>
            <a:pPr algn="l">
              <a:spcBef>
                <a:spcPts val="0"/>
              </a:spcBef>
            </a:pPr>
            <a:r>
              <a:rPr lang="en-US" sz="2100" i="1" dirty="0">
                <a:solidFill>
                  <a:schemeClr val="bg1"/>
                </a:solidFill>
                <a:latin typeface="Goudy Old Style" panose="02020502050305020303" pitchFamily="18" charset="77"/>
              </a:rPr>
              <a:t>has come” </a:t>
            </a:r>
            <a:r>
              <a:rPr lang="en-US" sz="1600" dirty="0">
                <a:solidFill>
                  <a:schemeClr val="bg1"/>
                </a:solidFill>
                <a:latin typeface="Goudy Old Style" panose="02020502050305020303" pitchFamily="18" charset="77"/>
              </a:rPr>
              <a:t>2 Cor. 5:17 </a:t>
            </a:r>
            <a:r>
              <a:rPr lang="en-US" sz="2100" i="1" dirty="0">
                <a:solidFill>
                  <a:schemeClr val="bg1"/>
                </a:solidFill>
                <a:latin typeface="Goudy Old Style" panose="02020502050305020303" pitchFamily="18" charset="77"/>
              </a:rPr>
              <a:t>For this reason I remind you to fan into flame the gift of God, which is in you through the </a:t>
            </a:r>
          </a:p>
          <a:p>
            <a:pPr algn="l">
              <a:spcBef>
                <a:spcPts val="0"/>
              </a:spcBef>
            </a:pPr>
            <a:r>
              <a:rPr lang="en-US" sz="2100" i="1" dirty="0">
                <a:solidFill>
                  <a:schemeClr val="bg1"/>
                </a:solidFill>
                <a:latin typeface="Goudy Old Style" panose="02020502050305020303" pitchFamily="18" charset="77"/>
              </a:rPr>
              <a:t>laying on of my hands, for God gave us a spirit not of fear but of power and love and self-control. </a:t>
            </a:r>
            <a:r>
              <a:rPr lang="en-US" sz="1600" dirty="0">
                <a:solidFill>
                  <a:schemeClr val="bg1"/>
                </a:solidFill>
                <a:latin typeface="Goudy Old Style" panose="02020502050305020303" pitchFamily="18" charset="77"/>
              </a:rPr>
              <a:t>2 Tim. 1:6-7</a:t>
            </a:r>
          </a:p>
        </p:txBody>
      </p:sp>
      <p:sp>
        <p:nvSpPr>
          <p:cNvPr id="6" name="Rectangle 2">
            <a:extLst>
              <a:ext uri="{FF2B5EF4-FFF2-40B4-BE49-F238E27FC236}">
                <a16:creationId xmlns:a16="http://schemas.microsoft.com/office/drawing/2014/main" id="{C2B2DB4C-93A0-674F-90D3-2F689C8122B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236F2314-3004-AD84-B85E-4A8B478F1D70}"/>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890712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8A827BF-1484-6040-CF4E-1DE4690C0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9E029-2D34-9694-5D71-9DAB51C90550}"/>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733CA13E-CAC3-6BD6-3A7B-EEB804024C6A}"/>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Poor leadership and selfishness and treachery beget more of the same.</a:t>
            </a:r>
          </a:p>
          <a:p>
            <a:pPr algn="l">
              <a:spcBef>
                <a:spcPts val="0"/>
              </a:spcBef>
            </a:pPr>
            <a:r>
              <a:rPr lang="en-US" sz="2100" dirty="0">
                <a:solidFill>
                  <a:schemeClr val="bg1"/>
                </a:solidFill>
                <a:latin typeface="Goudy Old Style" panose="02020502050305020303" pitchFamily="18" charset="77"/>
              </a:rPr>
              <a:t>"Softly," said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"Step a little aside here out of earshot of those sentries. Now. Have I taken your Lordship's meaning aright?" "If the King undertook wager of battle," whispered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"why, either he would kill or be killed." "So," said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nodding his head. "And if he killed we should have won this war." "Certainly. And if not?" "Why, if not, we should be as able to win it without the King's grace as with him. For I need not tell your Lordship that Miraz is no very great captain. And after that, we should be both victorious and kingless." "And it is your meaning, my Lord, that you and I could hold this land quite as conveniently without a King as with one?" </a:t>
            </a:r>
            <a:r>
              <a:rPr lang="en-US" sz="2100" dirty="0" err="1">
                <a:solidFill>
                  <a:schemeClr val="bg1"/>
                </a:solidFill>
                <a:latin typeface="Goudy Old Style" panose="02020502050305020303" pitchFamily="18" charset="77"/>
              </a:rPr>
              <a:t>Glozelle's</a:t>
            </a:r>
            <a:r>
              <a:rPr lang="en-US" sz="2100" dirty="0">
                <a:solidFill>
                  <a:schemeClr val="bg1"/>
                </a:solidFill>
                <a:latin typeface="Goudy Old Style" panose="02020502050305020303" pitchFamily="18" charset="77"/>
              </a:rPr>
              <a:t> face grew ugly. "Not forgetting," said he, "that it was we who first put him on the throne. And in all the years that he has enjoyed it, what fruits have come our way? What gratitude has he shown us?" "Say no more," answered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"But look — herd comes one to fetch us to the King's tent.”</a:t>
            </a:r>
          </a:p>
          <a:p>
            <a:pPr algn="l"/>
            <a:r>
              <a:rPr lang="en-US" sz="2100" i="1" dirty="0">
                <a:solidFill>
                  <a:schemeClr val="bg1"/>
                </a:solidFill>
                <a:latin typeface="Goudy Old Style" panose="02020502050305020303" pitchFamily="18" charset="77"/>
              </a:rPr>
              <a:t>The integrity of the upright guides them, but the crookedness of the treacherous destroys them. </a:t>
            </a:r>
            <a:r>
              <a:rPr lang="en-US" sz="1600" dirty="0">
                <a:solidFill>
                  <a:schemeClr val="bg1"/>
                </a:solidFill>
                <a:latin typeface="Goudy Old Style" panose="02020502050305020303" pitchFamily="18" charset="77"/>
              </a:rPr>
              <a:t>Prov. 11:3 </a:t>
            </a:r>
            <a:r>
              <a:rPr lang="en-US" sz="2100" i="1" dirty="0">
                <a:solidFill>
                  <a:schemeClr val="bg1"/>
                </a:solidFill>
                <a:latin typeface="Goudy Old Style" panose="02020502050305020303" pitchFamily="18" charset="77"/>
              </a:rPr>
              <a:t>But the   things that come out of a person's mouth come from the heart, and these defile them. For out of the heart come evil thoughts-murder, adultery, sexual immorality, theft, false testimony, slander. </a:t>
            </a:r>
            <a:r>
              <a:rPr lang="en-US" sz="1600" dirty="0">
                <a:solidFill>
                  <a:schemeClr val="bg1"/>
                </a:solidFill>
                <a:latin typeface="Goudy Old Style" panose="02020502050305020303" pitchFamily="18" charset="77"/>
              </a:rPr>
              <a:t>Mt. 18:19-20 </a:t>
            </a:r>
            <a:r>
              <a:rPr lang="en-US" sz="2100" i="1" dirty="0">
                <a:solidFill>
                  <a:schemeClr val="bg1"/>
                </a:solidFill>
                <a:latin typeface="Goudy Old Style" panose="02020502050305020303" pitchFamily="18" charset="77"/>
              </a:rPr>
              <a:t>Everyone who makes a practice of sinning also practices lawlessness; sin is lawlessness. </a:t>
            </a:r>
            <a:r>
              <a:rPr lang="en-US" sz="1600" dirty="0">
                <a:solidFill>
                  <a:schemeClr val="bg1"/>
                </a:solidFill>
                <a:latin typeface="Goudy Old Style" panose="02020502050305020303" pitchFamily="18" charset="77"/>
              </a:rPr>
              <a:t>I Jn. 3:4 </a:t>
            </a:r>
            <a:r>
              <a:rPr lang="en-US" sz="2100" i="1" dirty="0">
                <a:solidFill>
                  <a:schemeClr val="bg1"/>
                </a:solidFill>
                <a:latin typeface="Goudy Old Style" panose="02020502050305020303" pitchFamily="18" charset="77"/>
              </a:rPr>
              <a:t>Do not be deceived: God is not mocked, for whatever one sows, that will he also reap. For the one who sows to his own flesh will from the flesh reap corruption, but the one who sows to the Spirit will from the Spirit reap eternal life. </a:t>
            </a:r>
            <a:r>
              <a:rPr lang="en-US" sz="1600" dirty="0">
                <a:solidFill>
                  <a:schemeClr val="bg1"/>
                </a:solidFill>
                <a:latin typeface="Goudy Old Style" panose="02020502050305020303" pitchFamily="18" charset="77"/>
              </a:rPr>
              <a:t>Gal. 6:7-8</a:t>
            </a:r>
            <a:br>
              <a:rPr lang="en-US" dirty="0"/>
            </a:br>
            <a:endParaRPr lang="en-US" dirty="0"/>
          </a:p>
          <a:p>
            <a:endParaRPr lang="en-US" dirty="0">
              <a:solidFill>
                <a:schemeClr val="bg1"/>
              </a:solidFill>
            </a:endParaRPr>
          </a:p>
          <a:p>
            <a:br>
              <a:rPr lang="en-US" dirty="0">
                <a:solidFill>
                  <a:schemeClr val="bg1"/>
                </a:solidFill>
              </a:rPr>
            </a:br>
            <a:endParaRPr lang="en-US" dirty="0">
              <a:solidFill>
                <a:schemeClr val="bg1"/>
              </a:solidFill>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6199629B-40A8-B04C-A668-1B30ABCEB41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3361E851-0E0B-D603-1EA8-AA962F52872B}"/>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007971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C2C900-095D-22D6-7D06-AF0F76898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88D92-EA49-DEDE-79F8-9BA7B70A6419}"/>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89E48F8F-96CF-E4FC-2F7A-52781D5EA9CE}"/>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Pride and vanity go before a fall.</a:t>
            </a: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"Great Heaven!" exclaimed Miraz, jumping to his feet. "Are you also bewitched today? Do you think I am looking for grounds to refuse it? You might as well call me coward to my face." The conversation was going exactly as the two lords wished, so they said nothing. "I see what it is," said Miraz, after staring at them as if his eyes would start out of his head, "you are as lily-livered as hares yourselves and have the effrontery to imagine my heart after the likeness of yours! Grounds for a refusal, indeed! Excuses for not fighting! Are you soldiers? Are you </a:t>
            </a:r>
            <a:r>
              <a:rPr lang="en-US" sz="2100" dirty="0" err="1">
                <a:solidFill>
                  <a:schemeClr val="bg1"/>
                </a:solidFill>
                <a:latin typeface="Goudy Old Style" panose="02020502050305020303" pitchFamily="18" charset="77"/>
              </a:rPr>
              <a:t>Telmarines</a:t>
            </a:r>
            <a:r>
              <a:rPr lang="en-US" sz="2100" dirty="0">
                <a:solidFill>
                  <a:schemeClr val="bg1"/>
                </a:solidFill>
                <a:latin typeface="Goudy Old Style" panose="02020502050305020303" pitchFamily="18" charset="77"/>
              </a:rPr>
              <a:t>? Are you men? And if I do refuse it (as ail good reasons of captaincy and martial policy urge me to do) you will think, and teach others to think, I was afraid. Is it not </a:t>
            </a:r>
            <a:r>
              <a:rPr lang="en-US" sz="2100" dirty="0" err="1">
                <a:solidFill>
                  <a:schemeClr val="bg1"/>
                </a:solidFill>
                <a:latin typeface="Goudy Old Style" panose="02020502050305020303" pitchFamily="18" charset="77"/>
              </a:rPr>
              <a:t>so?</a:t>
            </a:r>
            <a:r>
              <a:rPr lang="en-US" sz="2000" dirty="0" err="1">
                <a:solidFill>
                  <a:schemeClr val="bg1"/>
                </a:solidFill>
                <a:latin typeface="Goudy Old Style" panose="02020502050305020303" pitchFamily="18" charset="77"/>
              </a:rPr>
              <a:t>"</a:t>
            </a:r>
            <a:r>
              <a:rPr lang="en-US" sz="2000" dirty="0" err="1"/>
              <a:t>”</a:t>
            </a:r>
            <a:r>
              <a:rPr lang="en-US" sz="2100" dirty="0" err="1">
                <a:solidFill>
                  <a:schemeClr val="bg1"/>
                </a:solidFill>
                <a:latin typeface="Goudy Old Style" panose="02020502050305020303" pitchFamily="18" charset="77"/>
              </a:rPr>
              <a:t>“No</a:t>
            </a:r>
            <a:r>
              <a:rPr lang="en-US" sz="2100" dirty="0">
                <a:solidFill>
                  <a:schemeClr val="bg1"/>
                </a:solidFill>
                <a:latin typeface="Goudy Old Style" panose="02020502050305020303" pitchFamily="18" charset="77"/>
              </a:rPr>
              <a:t> man of your Majesty's age," said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"would be called coward by any wise soldier for refusing the combat with a great warrior in the flower of his youth." "So I'm to be a dotard with one </a:t>
            </a:r>
          </a:p>
          <a:p>
            <a:pPr algn="l">
              <a:spcBef>
                <a:spcPts val="0"/>
              </a:spcBef>
            </a:pPr>
            <a:r>
              <a:rPr lang="en-US" sz="2100" dirty="0">
                <a:solidFill>
                  <a:schemeClr val="bg1"/>
                </a:solidFill>
                <a:latin typeface="Goudy Old Style" panose="02020502050305020303" pitchFamily="18" charset="77"/>
              </a:rPr>
              <a:t>foot in the grave, as well as a dastard," roared Miraz. "I'll tell you what it is, my Lords. With your womanish counsels (ever shying from the true point, which is one of policy) you have done the very opposite of your intent. I had meant to refuse it. But I'll accept it. Do you hear, accept it! I'll not be shamed because some witchcraft or treason has frozen both your bloods.”</a:t>
            </a:r>
            <a:endParaRPr lang="en-US" sz="2100" i="1" dirty="0">
              <a:solidFill>
                <a:schemeClr val="bg1"/>
              </a:solidFill>
              <a:latin typeface="Goudy Old Style" panose="02020502050305020303" pitchFamily="18" charset="77"/>
            </a:endParaRPr>
          </a:p>
          <a:p>
            <a:pPr algn="l"/>
            <a:r>
              <a:rPr lang="en-US" sz="2100" i="1" dirty="0">
                <a:solidFill>
                  <a:schemeClr val="bg1"/>
                </a:solidFill>
                <a:latin typeface="Goudy Old Style" panose="02020502050305020303" pitchFamily="18" charset="77"/>
              </a:rPr>
              <a:t>When pride comes, then comes disgrace, but with the humble is wisdom. Prov. 11:2 Pride goes before destruction,   and a haughty spirit before a fall. </a:t>
            </a:r>
            <a:r>
              <a:rPr lang="en-US" sz="1600" dirty="0">
                <a:solidFill>
                  <a:schemeClr val="bg1"/>
                </a:solidFill>
                <a:latin typeface="Goudy Old Style" panose="02020502050305020303" pitchFamily="18" charset="77"/>
              </a:rPr>
              <a:t>Prov. 16:18 </a:t>
            </a:r>
            <a:r>
              <a:rPr lang="en-US" sz="2100" i="1" dirty="0">
                <a:solidFill>
                  <a:schemeClr val="bg1"/>
                </a:solidFill>
                <a:latin typeface="Goudy Old Style" panose="02020502050305020303" pitchFamily="18" charset="77"/>
              </a:rPr>
              <a:t>The pride of your heart has deceived you, you who live in the clefts of   the rock, in your lofty dwelling, who say in your heart, “Who will bring me down to the ground?” </a:t>
            </a:r>
            <a:r>
              <a:rPr lang="en-US" sz="1600" dirty="0">
                <a:solidFill>
                  <a:schemeClr val="bg1"/>
                </a:solidFill>
                <a:latin typeface="Goudy Old Style" panose="02020502050305020303" pitchFamily="18" charset="77"/>
              </a:rPr>
              <a:t>Obadiah 1:3 </a:t>
            </a:r>
            <a:r>
              <a:rPr lang="en-US" sz="2100" i="1" dirty="0">
                <a:solidFill>
                  <a:schemeClr val="bg1"/>
                </a:solidFill>
                <a:latin typeface="Goudy Old Style" panose="02020502050305020303" pitchFamily="18" charset="77"/>
              </a:rPr>
              <a:t>The haughty looks of man shall be brought low, and the lofty pride of men shall be humbled, and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alone will be exalted in that day. </a:t>
            </a:r>
            <a:r>
              <a:rPr lang="en-US" sz="1600" dirty="0">
                <a:solidFill>
                  <a:schemeClr val="bg1"/>
                </a:solidFill>
                <a:latin typeface="Goudy Old Style" panose="02020502050305020303" pitchFamily="18" charset="77"/>
              </a:rPr>
              <a:t>Is. 2:11</a:t>
            </a:r>
          </a:p>
          <a:p>
            <a:br>
              <a:rPr lang="en-US" dirty="0">
                <a:solidFill>
                  <a:schemeClr val="bg1"/>
                </a:solidFill>
              </a:rPr>
            </a:br>
            <a:endParaRPr lang="en-US" dirty="0">
              <a:solidFill>
                <a:schemeClr val="bg1"/>
              </a:solidFill>
            </a:endParaRPr>
          </a:p>
          <a:p>
            <a:pPr algn="l"/>
            <a:endParaRPr lang="en-US" sz="2100" i="1"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73C59926-FD0D-A263-50C1-69C60599721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21ED542-0551-5E53-E19A-6D13A193FF62}"/>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753984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3E143E5-A99A-76AE-B700-B3D4A93DC2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58A0B-F3D3-CF0C-E8A8-66CAFED6D3D8}"/>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DD84003B-FA11-E735-87C1-46B3FAE23F76}"/>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Remembering the truth and passing it from generation to generation matters.</a:t>
            </a:r>
          </a:p>
          <a:p>
            <a:pPr algn="l"/>
            <a:r>
              <a:rPr lang="en-US" sz="2100" dirty="0">
                <a:solidFill>
                  <a:schemeClr val="bg1"/>
                </a:solidFill>
                <a:latin typeface="Goudy Old Style" panose="02020502050305020303" pitchFamily="18" charset="77"/>
              </a:rPr>
              <a:t>“Suddenly a thick, sleepy voice said, "Your Majesty, please." Peter turned and there stood the eldest of the Bulgy Bears. "If you please, your Majesty," he said, "I'm a bear, I am." "To be sure, so you are, and a good bear too, I don't doubt," said Peter. "Yes," said the Bear. "But it was always a right of the, bears to supply one marshal of the lists." "Don't let him," whispered Trumpkin to Peter. "He's a good creature, but he'll shame us all. He'll go to sleep and he will suck his paws. In front of the enemy too." "I can't help that," said Peter. "Because he's quite right. The Bears had that privilege. I can't imagine how it has been remembered all these years, when so many other things have been forgotten." "Please, your Majesty," said the Bear. "It is your right," said Peter. "And you shall be one of the marshals. But you must remember   not to suck your paws." "Of course not," said the Bear in a very shocked voice. "Why, you're doing it this minute!" bellowed Trumpkin. The Bear whipped his paw out of his mouth and pretended he hadn't heard</a:t>
            </a:r>
            <a:r>
              <a:rPr lang="en-US" sz="2100" i="1" dirty="0">
                <a:solidFill>
                  <a:schemeClr val="bg1"/>
                </a:solidFill>
                <a:latin typeface="Goudy Old Style" panose="02020502050305020303" pitchFamily="18" charset="77"/>
              </a:rPr>
              <a:t>.” Hilkiah the high priest said to Shaphan the secretary, “I have found the Book of the Law in the temple of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He gave it to Shaphan, who read it. Then Shaphan the secretary went to the king and reported to him: “Your officials have paid out the money that was in the temple of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and have entrusted it to the workers  and supervisors at the temple.” </a:t>
            </a:r>
            <a:r>
              <a:rPr lang="en-US" sz="2100" b="1" i="1" baseline="30000" dirty="0">
                <a:solidFill>
                  <a:schemeClr val="bg1"/>
                </a:solidFill>
                <a:latin typeface="Goudy Old Style" panose="02020502050305020303" pitchFamily="18" charset="77"/>
              </a:rPr>
              <a:t> </a:t>
            </a:r>
            <a:r>
              <a:rPr lang="en-US" sz="2100" i="1" dirty="0">
                <a:solidFill>
                  <a:schemeClr val="bg1"/>
                </a:solidFill>
                <a:latin typeface="Goudy Old Style" panose="02020502050305020303" pitchFamily="18" charset="77"/>
              </a:rPr>
              <a:t>Then Shaphan the secretary informed the king, “Hilkiah the priest has given me a book.” And Shaphan read from it in the presence of the king. When the king heard the words of the Book of the Law, he tore his robes. He gave these orders to Hilkiah the priest, Ahikam son of Shaphan, Akbor son of Micaiah, Shaphan the secretary and Asaiah the king’s attendant: “Go and inquire of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for me and for the people and for all Judah about what is written in this book that has been found. Great is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’s anger that burns against us because those who have gone before us have not obeyed the words of this book; they have not acted in accordance with all that is written there concerning us.” </a:t>
            </a:r>
            <a:r>
              <a:rPr lang="en-US" sz="1600" dirty="0">
                <a:solidFill>
                  <a:schemeClr val="bg1"/>
                </a:solidFill>
                <a:latin typeface="Goudy Old Style" panose="02020502050305020303" pitchFamily="18" charset="77"/>
              </a:rPr>
              <a:t>2 Kings 22:8-13 </a:t>
            </a:r>
            <a:r>
              <a:rPr lang="en-US" sz="2100" i="1" dirty="0">
                <a:solidFill>
                  <a:schemeClr val="bg1"/>
                </a:solidFill>
                <a:latin typeface="Goudy Old Style" panose="02020502050305020303" pitchFamily="18" charset="77"/>
              </a:rPr>
              <a:t>These commandments that I give you today are to be on your hearts. Impress them on your children. Talk about them when you sit at home and when you walk along the road, when you lie down and when you get up. Tie them as symbols on your hands and bind them on your foreheads. Write</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095AC0D4-246A-4E7C-2BD4-1CEBF72128B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C5FE3EC-9FD5-B503-0318-35467AEF3E96}"/>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217342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5421FAE-31DF-9D73-567E-03CF99B6A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B53A4-B3BC-5386-9E3A-7A9533BF91C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C50983F-95CD-A009-7FAC-D66B4806B1AC}"/>
              </a:ext>
            </a:extLst>
          </p:cNvPr>
          <p:cNvSpPr>
            <a:spLocks noGrp="1"/>
          </p:cNvSpPr>
          <p:nvPr>
            <p:ph type="subTitle" idx="1"/>
          </p:nvPr>
        </p:nvSpPr>
        <p:spPr>
          <a:xfrm>
            <a:off x="-1" y="-1"/>
            <a:ext cx="11260668" cy="6835139"/>
          </a:xfrm>
        </p:spPr>
        <p:txBody>
          <a:bodyPr>
            <a:noAutofit/>
          </a:bodyPr>
          <a:lstStyle/>
          <a:p>
            <a:pPr algn="l">
              <a:spcBef>
                <a:spcPts val="0"/>
              </a:spcBef>
            </a:pPr>
            <a:r>
              <a:rPr lang="en-US" sz="2100" i="1" dirty="0">
                <a:solidFill>
                  <a:schemeClr val="bg1"/>
                </a:solidFill>
                <a:latin typeface="Goudy Old Style" panose="02020502050305020303" pitchFamily="18" charset="77"/>
              </a:rPr>
              <a:t>them on the doorframes of your houses and on your gates. When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your God brings you into the land he swore to your fathers, to Abraham, Isaac and Jacob, to give you—a land with large, flourishing cities you did not build, </a:t>
            </a:r>
            <a:r>
              <a:rPr lang="en-US" sz="2100" b="1" i="1" baseline="30000" dirty="0">
                <a:solidFill>
                  <a:schemeClr val="bg1"/>
                </a:solidFill>
                <a:latin typeface="Goudy Old Style" panose="02020502050305020303" pitchFamily="18" charset="77"/>
              </a:rPr>
              <a:t> </a:t>
            </a:r>
            <a:r>
              <a:rPr lang="en-US" sz="2100" i="1" dirty="0">
                <a:solidFill>
                  <a:schemeClr val="bg1"/>
                </a:solidFill>
                <a:latin typeface="Goudy Old Style" panose="02020502050305020303" pitchFamily="18" charset="77"/>
              </a:rPr>
              <a:t>houses filled with all kinds of good things you did not provide, wells you did not dig, and vineyards and olive groves you did not plant—then when you eat and are satisfied, be careful that you do not forget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who brought you out of Egypt, out of the land of slavery. </a:t>
            </a:r>
            <a:r>
              <a:rPr lang="en-US" sz="1600" dirty="0">
                <a:solidFill>
                  <a:schemeClr val="bg1"/>
                </a:solidFill>
                <a:latin typeface="Goudy Old Style" panose="02020502050305020303" pitchFamily="18" charset="77"/>
              </a:rPr>
              <a:t>Deut. 6:6-12</a:t>
            </a:r>
          </a:p>
          <a:p>
            <a:pPr algn="l">
              <a:spcBef>
                <a:spcPts val="0"/>
              </a:spcBef>
            </a:pPr>
            <a:endParaRPr lang="en-US" sz="2100" i="1" dirty="0">
              <a:solidFill>
                <a:schemeClr val="bg1"/>
              </a:solidFill>
              <a:latin typeface="Goudy Old Style" panose="02020502050305020303" pitchFamily="18" charset="77"/>
            </a:endParaRPr>
          </a:p>
          <a:p>
            <a:pPr algn="l">
              <a:spcBef>
                <a:spcPts val="0"/>
              </a:spcBef>
            </a:pPr>
            <a:endParaRPr lang="en-US" sz="2100" i="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DEEFBCDA-DEB4-3E28-6044-B841C6EDFDD4}"/>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F174E1E-9364-8A9A-1296-740822B99B25}"/>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178247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8512225-5C1C-3818-AD8C-339247EB7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0CF8B-C812-99C4-A517-1E04E1A0CCE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053EF43-5CE5-DD40-0A23-09CD7A1BACB5}"/>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DEEPER DIVE: TRANSFORMATION</a:t>
            </a:r>
            <a:endParaRPr lang="en-US" sz="1000" b="1" dirty="0">
              <a:solidFill>
                <a:schemeClr val="bg1"/>
              </a:solidFill>
              <a:latin typeface="Goudy Old Style" panose="02020502050305020303" pitchFamily="18" charset="77"/>
            </a:endParaRPr>
          </a:p>
          <a:p>
            <a:pPr algn="l">
              <a:spcBef>
                <a:spcPts val="0"/>
              </a:spcBef>
            </a:pPr>
            <a:endParaRPr lang="en-US" sz="10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“Human beings judge one another by their external actions. God judges them by their moral choices.</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When a neurotic who has a pathological horror of cats forces himself to pick up a cat for some good reason, it is quite possible that in God's eyes he has shown more courage than a healthy man may have shown in winning the Victoria Cross [Britain's highest medal for valor in war]. When a man who has been perverted from his youth and taught cruelty is the right thing does some tiny little kindness, or refrains from some cruelty he might have committed... he may, in God's eyes, be going more than you and I would do if we gave up life itself for a friend...Some of us who seem quite nice people may, in fact, have made so little use of a good heredity and a good upbringing that we are really worse than those whom we regard as fiends.</a:t>
            </a:r>
            <a:br>
              <a:rPr lang="en-US" sz="1000" dirty="0">
                <a:solidFill>
                  <a:schemeClr val="bg1"/>
                </a:solidFill>
                <a:latin typeface="Goudy Old Style" panose="02020502050305020303" pitchFamily="18" charset="77"/>
              </a:rPr>
            </a:br>
            <a:br>
              <a:rPr lang="en-US" sz="10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“Can we be quite certain how we should have behaved if we had been saddled with the psychological outfit, and then with the bad upbringing, and then with the power, say, of Himmler? That is why Christians are told not to judge. We see only the results which a man's choices make out of his raw material. But God does not judge him on the raw material at all, but on what he has done with it.</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Most of the man's psychological makeup is probably due to his body: when his body dies all that will    fall off him, and the real central man, the thing that chose, that made the best or the worst out of this material, will stand naked.”</a:t>
            </a: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“Imagine yourself as a living house. God comes in to rebuild that house. At first, perhaps, you can understand what He is doing. He is getting the drains right and stopping the leaks in the roof and so on; you knew that those jobs needed doing and so you are not surprised. But presently He starts knocking the house about in a way that hurts abominably and does not seem to make any sense. What on earth is</a:t>
            </a: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7FF67865-24A8-FDF5-CDA5-909135C71B49}"/>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34FCDE70-4BBD-795B-35CB-217EB4D0033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869110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7EB8FE-D63E-61E2-A0B0-BFC4039D7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433ED-55A6-CF80-96E0-A787819E3D9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E61F61D-DB43-7097-25A4-FAA8628E08E5}"/>
              </a:ext>
            </a:extLst>
          </p:cNvPr>
          <p:cNvSpPr>
            <a:spLocks noGrp="1"/>
          </p:cNvSpPr>
          <p:nvPr>
            <p:ph type="subTitle" idx="1"/>
          </p:nvPr>
        </p:nvSpPr>
        <p:spPr>
          <a:xfrm>
            <a:off x="0" y="-1"/>
            <a:ext cx="10537371" cy="6835139"/>
          </a:xfrm>
        </p:spPr>
        <p:txBody>
          <a:bodyPr>
            <a:normAutofit fontScale="25000" lnSpcReduction="20000"/>
          </a:bodyPr>
          <a:lstStyle/>
          <a:p>
            <a:pPr algn="l"/>
            <a:r>
              <a:rPr lang="en-US" sz="9600" b="1" dirty="0">
                <a:latin typeface="Goudy Old Style" charset="0"/>
                <a:ea typeface="Goudy Old Style" charset="0"/>
                <a:cs typeface="Goudy Old Style" charset="0"/>
              </a:rPr>
              <a:t>How to approach this class:</a:t>
            </a:r>
            <a:br>
              <a:rPr lang="en-US" sz="9600" b="1" dirty="0">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approach this class:</a:t>
            </a:r>
          </a:p>
          <a:p>
            <a:pPr algn="l"/>
            <a:r>
              <a:rPr lang="en-US" sz="9600" b="1" dirty="0">
                <a:solidFill>
                  <a:schemeClr val="bg1"/>
                </a:solidFill>
                <a:latin typeface="Goudy Old Style" charset="0"/>
                <a:ea typeface="Goudy Old Style" charset="0"/>
                <a:cs typeface="Goudy Old Style" charset="0"/>
              </a:rPr>
              <a:t>--On the beach</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--Snorkeling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--Scuba diving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--Email list/QR code</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read this book:</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--Try reading aloud and slowly, looking for layers of meaning</a:t>
            </a:r>
          </a:p>
          <a:p>
            <a:pPr algn="l"/>
            <a:r>
              <a:rPr lang="en-US" sz="9600" b="1" dirty="0">
                <a:solidFill>
                  <a:schemeClr val="bg1"/>
                </a:solidFill>
                <a:latin typeface="Goudy Old Style" charset="0"/>
                <a:ea typeface="Goudy Old Style" charset="0"/>
                <a:cs typeface="Goudy Old Style" charset="0"/>
              </a:rPr>
              <a:t>--Look for themes/underline and highlight passages that resonate with you</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What we’ll be doing:</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--Setting the background and context</a:t>
            </a:r>
          </a:p>
          <a:p>
            <a:pPr algn="l"/>
            <a:r>
              <a:rPr lang="en-US" sz="9600" b="1" dirty="0">
                <a:solidFill>
                  <a:schemeClr val="bg1"/>
                </a:solidFill>
                <a:latin typeface="Goudy Old Style" charset="0"/>
                <a:ea typeface="Goudy Old Style" charset="0"/>
                <a:cs typeface="Goudy Old Style" charset="0"/>
              </a:rPr>
              <a:t>--Following the story chapter by chapter</a:t>
            </a:r>
          </a:p>
          <a:p>
            <a:pPr algn="l"/>
            <a:r>
              <a:rPr lang="en-US" sz="9600" b="1" dirty="0">
                <a:solidFill>
                  <a:schemeClr val="bg1"/>
                </a:solidFill>
                <a:latin typeface="Goudy Old Style" charset="0"/>
                <a:ea typeface="Goudy Old Style" charset="0"/>
                <a:cs typeface="Goudy Old Style" charset="0"/>
              </a:rPr>
              <a:t>--Drawing out principles for living with Joy and Purpose </a:t>
            </a:r>
          </a:p>
          <a:p>
            <a:pPr algn="l"/>
            <a:r>
              <a:rPr lang="en-US" sz="9600" b="1" dirty="0">
                <a:solidFill>
                  <a:schemeClr val="bg1"/>
                </a:solidFill>
                <a:latin typeface="Goudy Old Style" charset="0"/>
                <a:ea typeface="Goudy Old Style" charset="0"/>
                <a:cs typeface="Goudy Old Style" charset="0"/>
              </a:rPr>
              <a:t>--Looking at relevant Scripture</a:t>
            </a:r>
            <a:br>
              <a:rPr lang="en-US" sz="9600" b="1" dirty="0">
                <a:solidFill>
                  <a:schemeClr val="bg1"/>
                </a:solidFill>
                <a:latin typeface="Goudy Old Style" charset="0"/>
                <a:ea typeface="Goudy Old Style" charset="0"/>
                <a:cs typeface="Goudy Old Style" charset="0"/>
              </a:rPr>
            </a:br>
            <a:endParaRPr lang="en-US" sz="9600" b="1" i="1" dirty="0">
              <a:solidFill>
                <a:schemeClr val="bg1"/>
              </a:solidFill>
              <a:latin typeface="Goudy Old Style" charset="0"/>
              <a:ea typeface="Goudy Old Style" charset="0"/>
              <a:cs typeface="Goudy Old Style" charset="0"/>
            </a:endParaRPr>
          </a:p>
          <a:p>
            <a:pPr algn="l" fontAlgn="ctr"/>
            <a:endParaRPr lang="en-US" sz="9600" b="1" i="0" dirty="0">
              <a:solidFill>
                <a:schemeClr val="bg1"/>
              </a:solidFill>
              <a:effectLst/>
              <a:latin typeface="Goudy Old Style" panose="02020502050305020303" pitchFamily="18" charset="77"/>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4464A53D-6BC0-E49C-CB5D-BA66BBB56A0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2D9E94C7-CEC3-E1E7-7242-F316AE0D5BA3}"/>
              </a:ext>
            </a:extLst>
          </p:cNvPr>
          <p:cNvPicPr>
            <a:picLocks noChangeAspect="1"/>
          </p:cNvPicPr>
          <p:nvPr/>
        </p:nvPicPr>
        <p:blipFill>
          <a:blip r:embed="rId2"/>
          <a:stretch>
            <a:fillRect/>
          </a:stretch>
        </p:blipFill>
        <p:spPr>
          <a:xfrm>
            <a:off x="10537371" y="1693332"/>
            <a:ext cx="1654628" cy="2760135"/>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6A50F0DC-3030-0297-1794-59C62DC83794}"/>
              </a:ext>
            </a:extLst>
          </p:cNvPr>
          <p:cNvPicPr>
            <a:picLocks noChangeAspect="1"/>
          </p:cNvPicPr>
          <p:nvPr/>
        </p:nvPicPr>
        <p:blipFill>
          <a:blip r:embed="rId3"/>
          <a:stretch>
            <a:fillRect/>
          </a:stretch>
        </p:blipFill>
        <p:spPr>
          <a:xfrm>
            <a:off x="6858000" y="261258"/>
            <a:ext cx="2599564" cy="2590800"/>
          </a:xfrm>
          <a:prstGeom prst="rect">
            <a:avLst/>
          </a:prstGeom>
        </p:spPr>
      </p:pic>
    </p:spTree>
    <p:extLst>
      <p:ext uri="{BB962C8B-B14F-4D97-AF65-F5344CB8AC3E}">
        <p14:creationId xmlns:p14="http://schemas.microsoft.com/office/powerpoint/2010/main" val="2783218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37349BE-72F7-E7E3-FDE7-5273A372A7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C292C-223E-160A-2EC2-979EFFCC22F8}"/>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5730C56-F003-4ADF-E74E-07F940514E91}"/>
              </a:ext>
            </a:extLst>
          </p:cNvPr>
          <p:cNvSpPr>
            <a:spLocks noGrp="1"/>
          </p:cNvSpPr>
          <p:nvPr>
            <p:ph type="subTitle" idx="1"/>
          </p:nvPr>
        </p:nvSpPr>
        <p:spPr>
          <a:xfrm>
            <a:off x="-1" y="-1"/>
            <a:ext cx="11260668" cy="6835139"/>
          </a:xfrm>
        </p:spPr>
        <p:txBody>
          <a:bodyPr>
            <a:noAutofit/>
          </a:bodyPr>
          <a:lstStyle/>
          <a:p>
            <a:pPr algn="l"/>
            <a:r>
              <a:rPr lang="en-US" sz="2100" dirty="0">
                <a:solidFill>
                  <a:schemeClr val="bg1"/>
                </a:solidFill>
                <a:latin typeface="Goudy Old Style" panose="02020502050305020303" pitchFamily="18" charset="77"/>
              </a:rPr>
              <a:t>He up to? The explanation is that He is building quite a different house from the one you thought of - throwing out a new wing here, putting on an extra floor there, running up towers, making courtyards. You thought you were being made into a decent little cottage: but He is building a palace. He intends to come and live in it Himself.”</a:t>
            </a:r>
          </a:p>
          <a:p>
            <a:pPr algn="l"/>
            <a:r>
              <a:rPr lang="en-US" sz="2100" dirty="0">
                <a:solidFill>
                  <a:schemeClr val="bg1"/>
                </a:solidFill>
                <a:latin typeface="Goudy Old Style" panose="02020502050305020303" pitchFamily="18" charset="77"/>
              </a:rPr>
              <a:t>“It may be hard for an egg to turn into a bird: it would be a jolly sight harder for a bird to learn to fly while remaining an egg. We are like eggs at present. And you cannot go on indefinitely being just an ordinary, decent egg. We must be hatched or go bad.”</a:t>
            </a:r>
          </a:p>
          <a:p>
            <a:pPr algn="l"/>
            <a:r>
              <a:rPr lang="en-US" sz="2100" dirty="0">
                <a:solidFill>
                  <a:schemeClr val="bg1"/>
                </a:solidFill>
                <a:latin typeface="Goudy Old Style" panose="02020502050305020303" pitchFamily="18" charset="77"/>
              </a:rPr>
              <a:t>― C.S. Lewis, </a:t>
            </a:r>
            <a:r>
              <a:rPr lang="en-US" sz="2100" i="1" dirty="0">
                <a:solidFill>
                  <a:schemeClr val="bg1"/>
                </a:solidFill>
                <a:latin typeface="Goudy Old Style" panose="02020502050305020303" pitchFamily="18" charset="77"/>
              </a:rPr>
              <a:t>Mere Christianity</a:t>
            </a:r>
          </a:p>
          <a:p>
            <a:pPr algn="l"/>
            <a:r>
              <a:rPr lang="en-US" sz="2100" dirty="0">
                <a:solidFill>
                  <a:schemeClr val="bg1"/>
                </a:solidFill>
                <a:latin typeface="Goudy Old Style" panose="02020502050305020303" pitchFamily="18" charset="77"/>
              </a:rPr>
              <a:t>“And now we begin to see what it is that the New Testament is always talking about. It talks about Christians “being born again”; it talks about them “putting on Christ”; about Christ “being formed in us”; about our coming to “have the mind of </a:t>
            </a:r>
            <a:r>
              <a:rPr lang="en-US" sz="2100" dirty="0" err="1">
                <a:solidFill>
                  <a:schemeClr val="bg1"/>
                </a:solidFill>
                <a:latin typeface="Goudy Old Style" panose="02020502050305020303" pitchFamily="18" charset="77"/>
              </a:rPr>
              <a:t>Christ.”Put</a:t>
            </a:r>
            <a:r>
              <a:rPr lang="en-US" sz="2100" dirty="0">
                <a:solidFill>
                  <a:schemeClr val="bg1"/>
                </a:solidFill>
                <a:latin typeface="Goudy Old Style" panose="02020502050305020303" pitchFamily="18" charset="77"/>
              </a:rPr>
              <a:t> right out of your head the idea that these are only fancy ways of saying that Christians are to read what Christ said and try to carry it out—as a </a:t>
            </a:r>
            <a:r>
              <a:rPr lang="en-US" sz="2100">
                <a:solidFill>
                  <a:schemeClr val="bg1"/>
                </a:solidFill>
                <a:latin typeface="Goudy Old Style" panose="02020502050305020303" pitchFamily="18" charset="77"/>
              </a:rPr>
              <a:t>man  may </a:t>
            </a:r>
            <a:r>
              <a:rPr lang="en-US" sz="2100" dirty="0">
                <a:solidFill>
                  <a:schemeClr val="bg1"/>
                </a:solidFill>
                <a:latin typeface="Goudy Old Style" panose="02020502050305020303" pitchFamily="18" charset="77"/>
              </a:rPr>
              <a:t>read what Plato or Marx said and try to carry it out. They mean something much more than that. They mean that a real Person, Christ, here and now, in that very room where you are saying your prayers, is doing things to you. It is not a question of a good man who died two thousand years ago. It is a living Man, still as much a man as you, and still as much God as He was when He created the world, really coming and interfering with your very self; killing the old natural self in you and replacing it with the kind of self He has. At first, only for moments. Then for longer periods. Finally, if all goes well, turning you permanently into a different sort of thing; into a new little Christ, a being which, in its own small way, has the same kind of life as God; which shares in His power, joy, knowledge and eternity. And if (as I said before) what we are matters even more than what we do — if, indeed, what we do matters chiefly as evidence of what we are — then it follows that the change which I most need to undergo is a change that </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292F3840-D7B3-E69A-8FDC-255FCE73040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4EF87B54-65E5-137A-3D1B-479E6E2BB4BC}"/>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4139226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0CB804E-C33C-6BA5-591F-6957CE0E49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BC15E-805E-472F-C7A4-99DD8FC4EDC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9FEAEA1-D69C-78D1-363C-9F84AAD3581D}"/>
              </a:ext>
            </a:extLst>
          </p:cNvPr>
          <p:cNvSpPr>
            <a:spLocks noGrp="1"/>
          </p:cNvSpPr>
          <p:nvPr>
            <p:ph type="subTitle" idx="1"/>
          </p:nvPr>
        </p:nvSpPr>
        <p:spPr>
          <a:xfrm>
            <a:off x="-1" y="-1"/>
            <a:ext cx="11260668" cy="6835139"/>
          </a:xfrm>
        </p:spPr>
        <p:txBody>
          <a:bodyPr>
            <a:noAutofit/>
          </a:bodyPr>
          <a:lstStyle/>
          <a:p>
            <a:pPr algn="l"/>
            <a:r>
              <a:rPr lang="en-US" sz="2100" dirty="0">
                <a:solidFill>
                  <a:schemeClr val="bg1"/>
                </a:solidFill>
                <a:latin typeface="Goudy Old Style" panose="02020502050305020303" pitchFamily="18" charset="77"/>
              </a:rPr>
              <a:t>my own direct, voluntary efforts cannot bring about. And this applies to my good actions too. How many of them were done for the right motive? How many for fear of public opinion, or a desire to show off? How many from a sort of obstinacy or sense of superiority which, in different circumstances, might equally had led to some very bad act? But I cannot, by direct moral effort, give myself new motives. After the first few steps in the Christian life we realize that everything which really needs to be done in our souls can be done only by </a:t>
            </a:r>
            <a:r>
              <a:rPr lang="en-US" sz="2100">
                <a:solidFill>
                  <a:schemeClr val="bg1"/>
                </a:solidFill>
                <a:latin typeface="Goudy Old Style" panose="02020502050305020303" pitchFamily="18" charset="77"/>
              </a:rPr>
              <a:t>God.</a:t>
            </a:r>
            <a:r>
              <a:rPr lang="en-US" sz="2100" baseline="30000">
                <a:solidFill>
                  <a:schemeClr val="bg1"/>
                </a:solidFill>
                <a:latin typeface="Goudy Old Style" panose="02020502050305020303" pitchFamily="18" charset="77"/>
              </a:rPr>
              <a:t>”</a:t>
            </a:r>
            <a:endParaRPr lang="en-US" sz="2100"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C44F9DCE-07BF-9765-959D-1BCA5F977F56}"/>
              </a:ext>
            </a:extLst>
          </p:cNvPr>
          <p:cNvSpPr>
            <a:spLocks noChangeArrowheads="1"/>
          </p:cNvSpPr>
          <p:nvPr/>
        </p:nvSpPr>
        <p:spPr bwMode="auto">
          <a:xfrm>
            <a:off x="-20928" y="-2"/>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4F1B8C2E-F0F4-8FAF-5202-D3091DC3C3E1}"/>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443771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8072031-6CC0-A773-3376-9100005D53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85EFF-996C-267A-55BE-C58A1831307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7A0A2C8-0D97-FDB2-0C65-F466EE8640F9}"/>
              </a:ext>
            </a:extLst>
          </p:cNvPr>
          <p:cNvSpPr>
            <a:spLocks noGrp="1"/>
          </p:cNvSpPr>
          <p:nvPr>
            <p:ph type="subTitle" idx="1"/>
          </p:nvPr>
        </p:nvSpPr>
        <p:spPr>
          <a:xfrm>
            <a:off x="-1" y="-1"/>
            <a:ext cx="11260668" cy="6835139"/>
          </a:xfrm>
        </p:spPr>
        <p:txBody>
          <a:bodyPr>
            <a:noAutofit/>
          </a:bodyPr>
          <a:lstStyle/>
          <a:p>
            <a:endParaRPr lang="en-US" sz="1800" b="1" dirty="0">
              <a:solidFill>
                <a:schemeClr val="bg1"/>
              </a:solidFill>
              <a:latin typeface="Goudy Old Style" panose="02020502050305020303" pitchFamily="18" charset="77"/>
            </a:endParaRPr>
          </a:p>
          <a:p>
            <a:r>
              <a:rPr lang="en-US" sz="2000" b="1" dirty="0">
                <a:solidFill>
                  <a:schemeClr val="bg1"/>
                </a:solidFill>
                <a:latin typeface="Goudy Old Style" panose="02020502050305020303" pitchFamily="18" charset="77"/>
              </a:rPr>
              <a:t>MAY THE MIND OF CHRIST MY SAVIOR</a:t>
            </a:r>
            <a:endParaRPr lang="en-US" sz="2000" dirty="0">
              <a:solidFill>
                <a:schemeClr val="bg1"/>
              </a:solidFill>
              <a:latin typeface="Goudy Old Style" panose="02020502050305020303" pitchFamily="18" charset="77"/>
            </a:endParaRPr>
          </a:p>
          <a:p>
            <a:r>
              <a:rPr lang="en-US" sz="2000" dirty="0">
                <a:solidFill>
                  <a:schemeClr val="bg1"/>
                </a:solidFill>
                <a:latin typeface="Goudy Old Style" panose="02020502050305020303" pitchFamily="18" charset="77"/>
              </a:rPr>
              <a:t>May the mind of Christ, my Savior, live in me from day to day,</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by His love and </a:t>
            </a:r>
            <a:r>
              <a:rPr lang="en-US" sz="2000" dirty="0" err="1">
                <a:solidFill>
                  <a:schemeClr val="bg1"/>
                </a:solidFill>
                <a:latin typeface="Goudy Old Style" panose="02020502050305020303" pitchFamily="18" charset="77"/>
              </a:rPr>
              <a:t>pow'r</a:t>
            </a:r>
            <a:r>
              <a:rPr lang="en-US" sz="2000" dirty="0">
                <a:solidFill>
                  <a:schemeClr val="bg1"/>
                </a:solidFill>
                <a:latin typeface="Goudy Old Style" panose="02020502050305020303" pitchFamily="18" charset="77"/>
              </a:rPr>
              <a:t> controlling all I do and say.</a:t>
            </a:r>
            <a:br>
              <a:rPr lang="en-US" sz="2000" dirty="0">
                <a:solidFill>
                  <a:schemeClr val="bg1"/>
                </a:solidFill>
                <a:latin typeface="Goudy Old Style" panose="02020502050305020303" pitchFamily="18" charset="77"/>
              </a:rPr>
            </a:br>
            <a:endParaRPr lang="en-US" sz="2000" dirty="0">
              <a:solidFill>
                <a:schemeClr val="bg1"/>
              </a:solidFill>
              <a:latin typeface="Goudy Old Style" panose="02020502050305020303" pitchFamily="18" charset="77"/>
            </a:endParaRPr>
          </a:p>
          <a:p>
            <a:r>
              <a:rPr lang="en-US" sz="2000" dirty="0">
                <a:solidFill>
                  <a:schemeClr val="bg1"/>
                </a:solidFill>
                <a:latin typeface="Goudy Old Style" panose="02020502050305020303" pitchFamily="18" charset="77"/>
              </a:rPr>
              <a:t>May the word of God dwell richly in my heart from hour to hour,</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so that all may see I triumph only through His </a:t>
            </a:r>
            <a:r>
              <a:rPr lang="en-US" sz="2000" dirty="0" err="1">
                <a:solidFill>
                  <a:schemeClr val="bg1"/>
                </a:solidFill>
                <a:latin typeface="Goudy Old Style" panose="02020502050305020303" pitchFamily="18" charset="77"/>
              </a:rPr>
              <a:t>pow'r</a:t>
            </a:r>
            <a:r>
              <a:rPr lang="en-US" sz="2000" dirty="0">
                <a:solidFill>
                  <a:schemeClr val="bg1"/>
                </a:solidFill>
                <a:latin typeface="Goudy Old Style" panose="02020502050305020303" pitchFamily="18" charset="77"/>
              </a:rPr>
              <a:t>.</a:t>
            </a:r>
            <a:br>
              <a:rPr lang="en-US" sz="2000" dirty="0">
                <a:solidFill>
                  <a:schemeClr val="bg1"/>
                </a:solidFill>
                <a:latin typeface="Goudy Old Style" panose="02020502050305020303" pitchFamily="18" charset="77"/>
              </a:rPr>
            </a:br>
            <a:endParaRPr lang="en-US" sz="2000" dirty="0">
              <a:solidFill>
                <a:schemeClr val="bg1"/>
              </a:solidFill>
              <a:latin typeface="Goudy Old Style" panose="02020502050305020303" pitchFamily="18" charset="77"/>
            </a:endParaRPr>
          </a:p>
          <a:p>
            <a:r>
              <a:rPr lang="en-US" sz="2000" dirty="0">
                <a:solidFill>
                  <a:schemeClr val="bg1"/>
                </a:solidFill>
                <a:latin typeface="Goudy Old Style" panose="02020502050305020303" pitchFamily="18" charset="77"/>
              </a:rPr>
              <a:t>May the peace of God my Father rule my life in everything,</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that I may be calm to comfort sick and sorrowing.</a:t>
            </a:r>
            <a:br>
              <a:rPr lang="en-US" sz="2000" dirty="0">
                <a:solidFill>
                  <a:schemeClr val="bg1"/>
                </a:solidFill>
                <a:latin typeface="Goudy Old Style" panose="02020502050305020303" pitchFamily="18" charset="77"/>
              </a:rPr>
            </a:br>
            <a:endParaRPr lang="en-US" sz="2000" dirty="0">
              <a:solidFill>
                <a:schemeClr val="bg1"/>
              </a:solidFill>
              <a:latin typeface="Goudy Old Style" panose="02020502050305020303" pitchFamily="18" charset="77"/>
            </a:endParaRPr>
          </a:p>
          <a:p>
            <a:r>
              <a:rPr lang="en-US" sz="2000" dirty="0">
                <a:solidFill>
                  <a:schemeClr val="bg1"/>
                </a:solidFill>
                <a:latin typeface="Goudy Old Style" panose="02020502050305020303" pitchFamily="18" charset="77"/>
              </a:rPr>
              <a:t>May the love of Jesus fill me as the waters fill the sea;</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Him exalting, self abasing: this is victory.</a:t>
            </a:r>
            <a:br>
              <a:rPr lang="en-US" sz="2000" dirty="0">
                <a:solidFill>
                  <a:schemeClr val="bg1"/>
                </a:solidFill>
                <a:latin typeface="Goudy Old Style" panose="02020502050305020303" pitchFamily="18" charset="77"/>
              </a:rPr>
            </a:br>
            <a:endParaRPr lang="en-US" sz="2000" dirty="0">
              <a:solidFill>
                <a:schemeClr val="bg1"/>
              </a:solidFill>
              <a:latin typeface="Goudy Old Style" panose="02020502050305020303" pitchFamily="18" charset="77"/>
            </a:endParaRPr>
          </a:p>
          <a:p>
            <a:r>
              <a:rPr lang="en-US" sz="2000" dirty="0">
                <a:solidFill>
                  <a:schemeClr val="bg1"/>
                </a:solidFill>
                <a:latin typeface="Goudy Old Style" panose="02020502050305020303" pitchFamily="18" charset="77"/>
              </a:rPr>
              <a:t>May I run the race before me, strong and brave to face the foe,</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looking only unto Jesus as I onward go.</a:t>
            </a:r>
            <a:br>
              <a:rPr lang="en-US" sz="2000" dirty="0">
                <a:solidFill>
                  <a:schemeClr val="bg1"/>
                </a:solidFill>
                <a:latin typeface="Goudy Old Style" panose="02020502050305020303" pitchFamily="18" charset="77"/>
              </a:rPr>
            </a:br>
            <a:endParaRPr lang="en-US" sz="2000" dirty="0">
              <a:solidFill>
                <a:schemeClr val="bg1"/>
              </a:solidFill>
              <a:latin typeface="Goudy Old Style" panose="02020502050305020303" pitchFamily="18" charset="77"/>
            </a:endParaRPr>
          </a:p>
          <a:p>
            <a:r>
              <a:rPr lang="en-US" sz="2000" dirty="0">
                <a:solidFill>
                  <a:schemeClr val="bg1"/>
                </a:solidFill>
                <a:latin typeface="Goudy Old Style" panose="02020502050305020303" pitchFamily="18" charset="77"/>
              </a:rPr>
              <a:t>May His beauty rest upon me as I seek the lost to win,</a:t>
            </a:r>
            <a:br>
              <a:rPr lang="en-US" sz="2000" dirty="0">
                <a:solidFill>
                  <a:schemeClr val="bg1"/>
                </a:solidFill>
                <a:latin typeface="Goudy Old Style" panose="02020502050305020303" pitchFamily="18" charset="77"/>
              </a:rPr>
            </a:br>
            <a:r>
              <a:rPr lang="en-US" sz="2000" dirty="0">
                <a:solidFill>
                  <a:schemeClr val="bg1"/>
                </a:solidFill>
                <a:latin typeface="Goudy Old Style" panose="02020502050305020303" pitchFamily="18" charset="77"/>
              </a:rPr>
              <a:t>and may they forget the channel, seeing only Him.</a:t>
            </a:r>
          </a:p>
          <a:p>
            <a:r>
              <a:rPr lang="en-US" sz="1800" i="1" dirty="0">
                <a:solidFill>
                  <a:schemeClr val="bg1"/>
                </a:solidFill>
                <a:latin typeface="Goudy Old Style" panose="02020502050305020303" pitchFamily="18" charset="77"/>
              </a:rPr>
              <a:t>--Kate Barclay Wilkinson, 1925</a:t>
            </a:r>
          </a:p>
          <a:p>
            <a:pPr algn="l"/>
            <a:endParaRPr lang="en-US" sz="1800"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3F7D8C43-E66C-B357-064A-9351A2A127C8}"/>
              </a:ext>
            </a:extLst>
          </p:cNvPr>
          <p:cNvSpPr>
            <a:spLocks noChangeArrowheads="1"/>
          </p:cNvSpPr>
          <p:nvPr/>
        </p:nvSpPr>
        <p:spPr bwMode="auto">
          <a:xfrm>
            <a:off x="-20928" y="-2"/>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0430460B-BC5B-4119-2705-1D4329BA3A25}"/>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944085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E45494B-32E8-1739-F5CA-09603FF46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F1635-70D0-8AA4-F9B7-3346581739F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9CFAA72-701D-31FC-4A35-7A0C50A86765}"/>
              </a:ext>
            </a:extLst>
          </p:cNvPr>
          <p:cNvSpPr>
            <a:spLocks noGrp="1"/>
          </p:cNvSpPr>
          <p:nvPr>
            <p:ph type="subTitle" idx="1"/>
          </p:nvPr>
        </p:nvSpPr>
        <p:spPr>
          <a:xfrm>
            <a:off x="0" y="-1"/>
            <a:ext cx="10537371" cy="6835139"/>
          </a:xfrm>
        </p:spPr>
        <p:txBody>
          <a:bodyPr>
            <a:normAutofit/>
          </a:bodyPr>
          <a:lstStyle/>
          <a:p>
            <a:br>
              <a:rPr lang="en-US" sz="5500" b="1" dirty="0">
                <a:solidFill>
                  <a:schemeClr val="bg1"/>
                </a:solidFill>
                <a:latin typeface="Goudy Old Style" panose="02020502050305020303" pitchFamily="18" charset="77"/>
                <a:ea typeface="Goudy Old Style" charset="0"/>
                <a:cs typeface="Goudy Old Style" charset="0"/>
              </a:rPr>
            </a:br>
            <a:r>
              <a:rPr lang="en-US" b="0" i="0" dirty="0">
                <a:solidFill>
                  <a:schemeClr val="bg1"/>
                </a:solidFill>
                <a:effectLst/>
                <a:latin typeface="Goudy Old Style" panose="02020502050305020303" pitchFamily="18" charset="77"/>
              </a:rPr>
              <a:t>For you were once darkness, but now you are light in the Lord.                                           Live as children of light (for the fruit of the light consists in all goodness, righteousness, and truth), and find out what pleases the Lord. </a:t>
            </a:r>
            <a:r>
              <a:rPr lang="en-US" b="1" baseline="30000" dirty="0">
                <a:solidFill>
                  <a:schemeClr val="bg1"/>
                </a:solidFill>
                <a:latin typeface="Goudy Old Style" panose="02020502050305020303" pitchFamily="18" charset="77"/>
              </a:rPr>
              <a:t>                       </a:t>
            </a:r>
          </a:p>
          <a:p>
            <a:r>
              <a:rPr lang="en-US" b="0" i="0" dirty="0">
                <a:solidFill>
                  <a:schemeClr val="bg1"/>
                </a:solidFill>
                <a:effectLst/>
                <a:latin typeface="Goudy Old Style" panose="02020502050305020303" pitchFamily="18" charset="77"/>
              </a:rPr>
              <a:t>Have nothing to do with the fruitless deeds of darkness, but rather expose them.       It is shameful even to mention what the disobedient do in secret. But everything exposed by the light becomes visible—and everything that is illuminated becomes a light. This is why it is said: “Wake up, sleeper,</a:t>
            </a:r>
            <a:r>
              <a:rPr lang="en-US" dirty="0">
                <a:solidFill>
                  <a:schemeClr val="bg1"/>
                </a:solidFill>
                <a:latin typeface="Goudy Old Style" panose="02020502050305020303" pitchFamily="18" charset="77"/>
              </a:rPr>
              <a:t> </a:t>
            </a:r>
            <a:r>
              <a:rPr lang="en-US" b="0" i="0" dirty="0">
                <a:solidFill>
                  <a:schemeClr val="bg1"/>
                </a:solidFill>
                <a:effectLst/>
                <a:latin typeface="Goudy Old Style" panose="02020502050305020303" pitchFamily="18" charset="77"/>
              </a:rPr>
              <a:t>rise from the dead,                                and Christ will shine on you.” Be very careful, then, how you live—                          not as unwise but as wise, making the most of every opportu</a:t>
            </a:r>
            <a:r>
              <a:rPr lang="en-US" dirty="0">
                <a:solidFill>
                  <a:schemeClr val="bg1"/>
                </a:solidFill>
                <a:latin typeface="Goudy Old Style" panose="02020502050305020303" pitchFamily="18" charset="77"/>
              </a:rPr>
              <a:t>nity                       </a:t>
            </a:r>
            <a:r>
              <a:rPr lang="en-US" b="0" i="0" dirty="0">
                <a:solidFill>
                  <a:schemeClr val="bg1"/>
                </a:solidFill>
                <a:effectLst/>
                <a:latin typeface="Goudy Old Style" panose="02020502050305020303" pitchFamily="18" charset="77"/>
              </a:rPr>
              <a:t>because the days are evil.</a:t>
            </a:r>
          </a:p>
          <a:p>
            <a:endParaRPr lang="en-US" dirty="0">
              <a:solidFill>
                <a:schemeClr val="bg1"/>
              </a:solidFill>
              <a:latin typeface="Goudy Old Style" panose="02020502050305020303" pitchFamily="18" charset="77"/>
            </a:endParaRPr>
          </a:p>
          <a:p>
            <a:r>
              <a:rPr lang="en-US" b="0" i="1" dirty="0">
                <a:solidFill>
                  <a:schemeClr val="bg1"/>
                </a:solidFill>
                <a:effectLst/>
                <a:latin typeface="Goudy Old Style" panose="02020502050305020303" pitchFamily="18" charset="77"/>
              </a:rPr>
              <a:t>Ephesians 5:8-15</a:t>
            </a:r>
          </a:p>
          <a:p>
            <a:pPr algn="l"/>
            <a:endParaRPr lang="en-US" sz="5500" b="1" dirty="0">
              <a:solidFill>
                <a:schemeClr val="bg1"/>
              </a:solidFill>
              <a:latin typeface="Goudy Old Style" panose="02020502050305020303" pitchFamily="18" charset="77"/>
              <a:ea typeface="Goudy Old Style" charset="0"/>
              <a:cs typeface="Goudy Old Style" charset="0"/>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00E5A533-89DC-9D1C-80D5-31E25EF874D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FDEE6A1C-E373-324E-FDC0-4E10606FA2C6}"/>
              </a:ext>
            </a:extLst>
          </p:cNvPr>
          <p:cNvPicPr>
            <a:picLocks noChangeAspect="1"/>
          </p:cNvPicPr>
          <p:nvPr/>
        </p:nvPicPr>
        <p:blipFill>
          <a:blip r:embed="rId2"/>
          <a:stretch>
            <a:fillRect/>
          </a:stretch>
        </p:blipFill>
        <p:spPr>
          <a:xfrm>
            <a:off x="10537371" y="1524000"/>
            <a:ext cx="1654628" cy="2827868"/>
          </a:xfrm>
          <a:prstGeom prst="rect">
            <a:avLst/>
          </a:prstGeom>
        </p:spPr>
      </p:pic>
    </p:spTree>
    <p:extLst>
      <p:ext uri="{BB962C8B-B14F-4D97-AF65-F5344CB8AC3E}">
        <p14:creationId xmlns:p14="http://schemas.microsoft.com/office/powerpoint/2010/main" val="235187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159065-B085-E96F-3C67-FBFBA15F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3BB7C-2214-B872-123B-35F435115AB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0203CEE-C8FE-F348-6C51-ADE69915C70E}"/>
              </a:ext>
            </a:extLst>
          </p:cNvPr>
          <p:cNvSpPr>
            <a:spLocks noGrp="1"/>
          </p:cNvSpPr>
          <p:nvPr>
            <p:ph type="subTitle" idx="1"/>
          </p:nvPr>
        </p:nvSpPr>
        <p:spPr>
          <a:xfrm>
            <a:off x="0" y="-1"/>
            <a:ext cx="10537371" cy="6835139"/>
          </a:xfrm>
        </p:spPr>
        <p:txBody>
          <a:bodyPr>
            <a:normAutofit fontScale="77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2600" b="1" dirty="0">
                <a:solidFill>
                  <a:schemeClr val="bg1"/>
                </a:solidFill>
                <a:latin typeface="Goudy Old Style" charset="0"/>
                <a:ea typeface="Goudy Old Style" charset="0"/>
                <a:cs typeface="Goudy Old Style" charset="0"/>
              </a:rPr>
              <a:t>Why Narnia matters SO much today</a:t>
            </a:r>
            <a:br>
              <a:rPr lang="en-US" sz="2600" b="1" dirty="0">
                <a:solidFill>
                  <a:schemeClr val="bg1"/>
                </a:solidFill>
                <a:latin typeface="Goudy Old Style" charset="0"/>
                <a:ea typeface="Goudy Old Style" charset="0"/>
                <a:cs typeface="Goudy Old Style" charset="0"/>
              </a:rPr>
            </a:br>
            <a:r>
              <a:rPr lang="en-US" sz="2600" b="1" dirty="0">
                <a:solidFill>
                  <a:schemeClr val="bg1"/>
                </a:solidFill>
                <a:latin typeface="Goudy Old Style" charset="0"/>
                <a:ea typeface="Goudy Old Style" charset="0"/>
                <a:cs typeface="Goudy Old Style" charset="0"/>
              </a:rPr>
              <a:t>Aggressively secular narrative pervading our culture—how to counter? </a:t>
            </a:r>
          </a:p>
          <a:p>
            <a:pPr algn="l"/>
            <a:r>
              <a:rPr lang="en-US" sz="2600" b="1" dirty="0">
                <a:solidFill>
                  <a:schemeClr val="bg1"/>
                </a:solidFill>
                <a:latin typeface="Goudy Old Style" charset="0"/>
                <a:ea typeface="Goudy Old Style" charset="0"/>
                <a:cs typeface="Goudy Old Style" charset="0"/>
              </a:rPr>
              <a:t>Which Story Can We Trust? Either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here by accident, meaningless products of a random process. We create our own identity and can only invent meaning and purpose in life and do our best to stay alive—even though there is no point to life.</a:t>
            </a:r>
            <a:r>
              <a:rPr lang="en-US" sz="2200" dirty="0">
                <a:solidFill>
                  <a:schemeClr val="bg1"/>
                </a:solidFill>
                <a:latin typeface="Goudy Old Style" charset="0"/>
                <a:ea typeface="Goudy Old Style" charset="0"/>
                <a:cs typeface="Goudy Old Style" charset="0"/>
              </a:rPr>
              <a:t> Sartre, Dawkins, Nietzsche, most schools</a:t>
            </a:r>
            <a:br>
              <a:rPr lang="en-US" sz="2200" i="1" dirty="0">
                <a:solidFill>
                  <a:schemeClr val="bg1"/>
                </a:solidFill>
                <a:latin typeface="Goudy Old Style" charset="0"/>
                <a:ea typeface="Goudy Old Style" charset="0"/>
                <a:cs typeface="Goudy Old Style" charset="0"/>
              </a:rPr>
            </a:br>
            <a:r>
              <a:rPr lang="en-US" sz="2200" i="1" dirty="0">
                <a:solidFill>
                  <a:schemeClr val="bg1"/>
                </a:solidFill>
                <a:latin typeface="Goudy Old Style" charset="0"/>
                <a:ea typeface="Goudy Old Style" charset="0"/>
                <a:cs typeface="Goudy Old Style" charset="0"/>
              </a:rPr>
              <a:t>					</a:t>
            </a:r>
            <a:r>
              <a:rPr lang="en-US" sz="2200" b="1" dirty="0">
                <a:solidFill>
                  <a:schemeClr val="bg1"/>
                </a:solidFill>
                <a:latin typeface="Goudy Old Style" charset="0"/>
                <a:ea typeface="Goudy Old Style" charset="0"/>
                <a:cs typeface="Goudy Old Style" charset="0"/>
              </a:rPr>
              <a:t>OR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precious creatures made by and in the image of a loving God, who has created us for something special that we are asked to do. We have the privilege of being able to do good and experience purpose as we live by faith in Christ in His Kingdom. </a:t>
            </a:r>
            <a:r>
              <a:rPr lang="en-US" sz="2200" dirty="0">
                <a:solidFill>
                  <a:schemeClr val="bg1"/>
                </a:solidFill>
                <a:latin typeface="Goudy Old Style" charset="0"/>
                <a:ea typeface="Goudy Old Style" charset="0"/>
                <a:cs typeface="Goudy Old Style" charset="0"/>
              </a:rPr>
              <a:t>The witness of Scripture, the Church, and the saints</a:t>
            </a:r>
            <a:endParaRPr lang="en-US" sz="2200" i="1"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These two stories are </a:t>
            </a:r>
            <a:r>
              <a:rPr lang="en-US" sz="2600" b="1" dirty="0">
                <a:solidFill>
                  <a:schemeClr val="bg1"/>
                </a:solidFill>
                <a:latin typeface="Goudy Old Style" charset="0"/>
                <a:ea typeface="Goudy Old Style" charset="0"/>
                <a:cs typeface="Goudy Old Style" charset="0"/>
              </a:rPr>
              <a:t>totally incompatible</a:t>
            </a:r>
            <a:r>
              <a:rPr lang="en-US" sz="2600" dirty="0">
                <a:solidFill>
                  <a:schemeClr val="bg1"/>
                </a:solidFill>
                <a:latin typeface="Goudy Old Style" charset="0"/>
                <a:ea typeface="Goudy Old Style" charset="0"/>
                <a:cs typeface="Goudy Old Style" charset="0"/>
              </a:rPr>
              <a:t>. They can’t both be right: cognitive dissonance. So which do we trust? Other stories, like the </a:t>
            </a:r>
            <a:r>
              <a:rPr lang="en-US" sz="2600" i="1" dirty="0">
                <a:solidFill>
                  <a:schemeClr val="bg1"/>
                </a:solidFill>
                <a:latin typeface="Goudy Old Style" charset="0"/>
                <a:ea typeface="Goudy Old Style" charset="0"/>
                <a:cs typeface="Goudy Old Style" charset="0"/>
              </a:rPr>
              <a:t>Chronicles of Narnia</a:t>
            </a:r>
            <a:r>
              <a:rPr lang="en-US" sz="2600" dirty="0">
                <a:solidFill>
                  <a:schemeClr val="bg1"/>
                </a:solidFill>
                <a:latin typeface="Goudy Old Style" charset="0"/>
                <a:ea typeface="Goudy Old Style" charset="0"/>
                <a:cs typeface="Goudy Old Style" charset="0"/>
              </a:rPr>
              <a:t>, can help us here by highlighting dissonance or by creating a narrative we want to inhabit. So which do we trust? Is </a:t>
            </a:r>
            <a:r>
              <a:rPr lang="en-US" sz="2600" dirty="0" err="1">
                <a:solidFill>
                  <a:schemeClr val="bg1"/>
                </a:solidFill>
                <a:latin typeface="Goudy Old Style" charset="0"/>
                <a:ea typeface="Goudy Old Style" charset="0"/>
                <a:cs typeface="Goudy Old Style" charset="0"/>
              </a:rPr>
              <a:t>Jadis</a:t>
            </a:r>
            <a:r>
              <a:rPr lang="en-US" sz="2600" dirty="0">
                <a:solidFill>
                  <a:schemeClr val="bg1"/>
                </a:solidFill>
                <a:latin typeface="Goudy Old Style" charset="0"/>
                <a:ea typeface="Goudy Old Style" charset="0"/>
                <a:cs typeface="Goudy Old Style" charset="0"/>
              </a:rPr>
              <a:t>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Queen of the realm of Narnia? OR Is she the White Witch, a usurper in Narnia, which is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realm of the mysterious great and noble lion, Aslan?</a:t>
            </a:r>
            <a:br>
              <a:rPr lang="en-US" sz="2600"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sz="2600" dirty="0">
                <a:solidFill>
                  <a:schemeClr val="bg1"/>
                </a:solidFill>
                <a:latin typeface="Goudy Old Style" charset="0"/>
                <a:ea typeface="Goudy Old Style" charset="0"/>
                <a:cs typeface="Goudy Old Style" charset="0"/>
              </a:rPr>
              <a:t>Gradually, one story about Narnia emerges as supremely plausible, as each individual story turns out to be part of this greater narrative. This grand narrative of interlocking stories makes sense of the riddles the children see and experience and reveals the character of each narrative. </a:t>
            </a:r>
            <a:r>
              <a:rPr lang="en-US" sz="2800" i="1" dirty="0">
                <a:solidFill>
                  <a:schemeClr val="bg1"/>
                </a:solidFill>
                <a:latin typeface="Goudy Old Style" charset="0"/>
                <a:ea typeface="Goudy Old Style" charset="0"/>
                <a:cs typeface="Goudy Old Style" charset="0"/>
              </a:rPr>
              <a:t>These stories teach that Biblical truth and the wisdom of the world cannot both be True---we need to learn to think critically because we are surrounded by falsehood.</a:t>
            </a:r>
            <a:endParaRPr lang="en-US" sz="2600"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We each have our unique story. But our own story needs to be brought  into connection with a grand narrative, a big story which gives our story a new importance and significance. Why? Because we realize that our story is framed by something greater which gives us value and purpose. Lewis’s remarkable achievement in Narnia is to allow his readers to </a:t>
            </a:r>
            <a:r>
              <a:rPr lang="en-US" sz="2600" b="1" dirty="0">
                <a:solidFill>
                  <a:schemeClr val="bg1"/>
                </a:solidFill>
                <a:latin typeface="Goudy Old Style" charset="0"/>
                <a:ea typeface="Goudy Old Style" charset="0"/>
                <a:cs typeface="Goudy Old Style" charset="0"/>
              </a:rPr>
              <a:t>inhabit this big story, </a:t>
            </a:r>
            <a:r>
              <a:rPr lang="en-US" sz="2600" dirty="0">
                <a:solidFill>
                  <a:schemeClr val="bg1"/>
                </a:solidFill>
                <a:latin typeface="Goudy Old Style" charset="0"/>
                <a:ea typeface="Goudy Old Style" charset="0"/>
                <a:cs typeface="Goudy Old Style" charset="0"/>
              </a:rPr>
              <a:t>to get inside it and feel what it is like to be part of it.</a:t>
            </a:r>
            <a:r>
              <a:rPr lang="en-US" sz="2600" dirty="0">
                <a:solidFill>
                  <a:schemeClr val="bg1"/>
                </a:solidFill>
              </a:rPr>
              <a:t> --</a:t>
            </a:r>
            <a:r>
              <a:rPr lang="en-US" sz="2600" i="1" dirty="0">
                <a:solidFill>
                  <a:schemeClr val="bg1"/>
                </a:solidFill>
                <a:latin typeface="Goudy Old Style" charset="0"/>
                <a:ea typeface="Goudy Old Style" charset="0"/>
                <a:cs typeface="Goudy Old Style" charset="0"/>
              </a:rPr>
              <a:t>Rev. Dr. Alister McGrath, Holder of the Andreas </a:t>
            </a:r>
            <a:r>
              <a:rPr lang="en-US" sz="2600" i="1" dirty="0" err="1">
                <a:solidFill>
                  <a:schemeClr val="bg1"/>
                </a:solidFill>
                <a:latin typeface="Goudy Old Style" charset="0"/>
                <a:ea typeface="Goudy Old Style" charset="0"/>
                <a:cs typeface="Goudy Old Style" charset="0"/>
              </a:rPr>
              <a:t>Idreos</a:t>
            </a:r>
            <a:r>
              <a:rPr lang="en-US" sz="2600" i="1" dirty="0">
                <a:solidFill>
                  <a:schemeClr val="bg1"/>
                </a:solidFill>
                <a:latin typeface="Goudy Old Style" charset="0"/>
                <a:ea typeface="Goudy Old Style" charset="0"/>
                <a:cs typeface="Goudy Old Style" charset="0"/>
              </a:rPr>
              <a:t> Chair in Science and Religion, Oxford University (Ph.D. in Molecular Biophysics, Doctor of Divinity in Theology, and Ph.D. in Intellectual History, at Oxford)</a:t>
            </a:r>
          </a:p>
        </p:txBody>
      </p:sp>
      <p:sp>
        <p:nvSpPr>
          <p:cNvPr id="6" name="Rectangle 2">
            <a:extLst>
              <a:ext uri="{FF2B5EF4-FFF2-40B4-BE49-F238E27FC236}">
                <a16:creationId xmlns:a16="http://schemas.microsoft.com/office/drawing/2014/main" id="{F75E2D2C-FFE9-404D-857A-00C3871C1AD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181F6C5-C3F9-EB2C-6BDC-063C1F839B03}"/>
              </a:ext>
            </a:extLst>
          </p:cNvPr>
          <p:cNvPicPr>
            <a:picLocks noChangeAspect="1"/>
          </p:cNvPicPr>
          <p:nvPr/>
        </p:nvPicPr>
        <p:blipFill>
          <a:blip r:embed="rId2"/>
          <a:stretch>
            <a:fillRect/>
          </a:stretch>
        </p:blipFill>
        <p:spPr>
          <a:xfrm>
            <a:off x="10537371" y="2116667"/>
            <a:ext cx="1654628" cy="2642369"/>
          </a:xfrm>
          <a:prstGeom prst="rect">
            <a:avLst/>
          </a:prstGeom>
        </p:spPr>
      </p:pic>
    </p:spTree>
    <p:extLst>
      <p:ext uri="{BB962C8B-B14F-4D97-AF65-F5344CB8AC3E}">
        <p14:creationId xmlns:p14="http://schemas.microsoft.com/office/powerpoint/2010/main" val="67201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0F4BBD0-9B57-9704-A81B-C3BA7F97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97285-B9B8-F29A-7F6B-303D6D79E494}"/>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C7974FD-33E6-E790-49BE-09F7F1773159}"/>
              </a:ext>
            </a:extLst>
          </p:cNvPr>
          <p:cNvSpPr>
            <a:spLocks noGrp="1"/>
          </p:cNvSpPr>
          <p:nvPr>
            <p:ph type="subTitle" idx="1"/>
          </p:nvPr>
        </p:nvSpPr>
        <p:spPr>
          <a:xfrm>
            <a:off x="0" y="-1"/>
            <a:ext cx="10537371" cy="6835139"/>
          </a:xfrm>
        </p:spPr>
        <p:txBody>
          <a:bodyPr>
            <a:normAutofit/>
          </a:bodyPr>
          <a:lstStyle/>
          <a:p>
            <a:pPr algn="l"/>
            <a:r>
              <a:rPr lang="en-US" sz="3600" b="1" dirty="0">
                <a:latin typeface="Goudy Old Style" panose="02020502050305020303" pitchFamily="18" charset="77"/>
              </a:rPr>
              <a:t>“The shaping of our loves, desires, and imagination thus happens primarily </a:t>
            </a: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r>
              <a:rPr lang="en-US" sz="2800" b="1" dirty="0">
                <a:solidFill>
                  <a:schemeClr val="bg1"/>
                </a:solidFill>
                <a:latin typeface="Goudy Old Style" panose="02020502050305020303" pitchFamily="18" charset="77"/>
              </a:rPr>
              <a:t>The Narnia stories are deeply grounded in the Biblical story and         its four major scenes of Creation, Fall, Redemption, and New Creation. The White Witch, Miraz, and other evil characters in the Narnia stories are all engaged in the evil enchantment of encouraging a </a:t>
            </a:r>
          </a:p>
          <a:p>
            <a:pPr>
              <a:lnSpc>
                <a:spcPct val="100000"/>
              </a:lnSpc>
              <a:spcBef>
                <a:spcPts val="0"/>
              </a:spcBef>
            </a:pPr>
            <a:r>
              <a:rPr lang="en-US" sz="2800" b="1" u="sng" dirty="0">
                <a:solidFill>
                  <a:schemeClr val="bg1"/>
                </a:solidFill>
                <a:latin typeface="Goudy Old Style" panose="02020502050305020303" pitchFamily="18" charset="77"/>
              </a:rPr>
              <a:t>Disciplined Forgetting </a:t>
            </a:r>
            <a:r>
              <a:rPr lang="en-US" sz="2800" b="1" dirty="0">
                <a:solidFill>
                  <a:schemeClr val="bg1"/>
                </a:solidFill>
                <a:latin typeface="Goudy Old Style" panose="02020502050305020303" pitchFamily="18" charset="77"/>
              </a:rPr>
              <a:t>of Aslan, his Story, and the Deep Magic. </a:t>
            </a:r>
          </a:p>
          <a:p>
            <a:pPr algn="l">
              <a:lnSpc>
                <a:spcPct val="100000"/>
              </a:lnSpc>
              <a:spcBef>
                <a:spcPts val="0"/>
              </a:spcBef>
            </a:pPr>
            <a:endParaRPr lang="en-US" sz="3600" b="1" i="1" dirty="0">
              <a:solidFill>
                <a:schemeClr val="bg1"/>
              </a:solidFill>
              <a:latin typeface="Goudy Old Style" panose="02020502050305020303" pitchFamily="18" charset="77"/>
            </a:endParaRP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A6758855-577D-0A18-4DE8-65A5D8ABFF7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66BEF7A-BE8A-BD71-F9AC-922F824D6E2A}"/>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980113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E691AD-9242-E2CB-B796-75F74D42F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D730B-1359-2561-FDAD-93A31C191E2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BEC9F28-F5DA-C1EC-B85F-AEB9044B9F91}"/>
              </a:ext>
            </a:extLst>
          </p:cNvPr>
          <p:cNvSpPr>
            <a:spLocks noGrp="1"/>
          </p:cNvSpPr>
          <p:nvPr>
            <p:ph type="subTitle" idx="1"/>
          </p:nvPr>
        </p:nvSpPr>
        <p:spPr>
          <a:xfrm>
            <a:off x="0" y="-1"/>
            <a:ext cx="10537371" cy="6835139"/>
          </a:xfrm>
        </p:spPr>
        <p:txBody>
          <a:bodyPr>
            <a:normAutofit fontScale="62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3500" b="1" dirty="0">
                <a:solidFill>
                  <a:schemeClr val="bg1"/>
                </a:solidFill>
                <a:latin typeface="Goudy Old Style" charset="0"/>
                <a:ea typeface="Goudy Old Style" charset="0"/>
                <a:cs typeface="Goudy Old Style" charset="0"/>
              </a:rPr>
              <a:t>Why Prince Caspian is especially relevant today </a:t>
            </a:r>
          </a:p>
          <a:p>
            <a:pPr algn="l">
              <a:lnSpc>
                <a:spcPct val="110000"/>
              </a:lnSpc>
            </a:pPr>
            <a:r>
              <a:rPr lang="en-US" sz="3500" b="0" i="0" dirty="0">
                <a:solidFill>
                  <a:schemeClr val="bg1"/>
                </a:solidFill>
                <a:effectLst/>
                <a:latin typeface="Goudy Old Style" panose="02020502050305020303" pitchFamily="18" charset="77"/>
              </a:rPr>
              <a:t>Imagine living in a land </a:t>
            </a:r>
          </a:p>
          <a:p>
            <a:pPr algn="l">
              <a:lnSpc>
                <a:spcPct val="110000"/>
              </a:lnSpc>
            </a:pPr>
            <a:r>
              <a:rPr lang="en-US" sz="3500" b="0" i="0" dirty="0">
                <a:solidFill>
                  <a:schemeClr val="bg1"/>
                </a:solidFill>
                <a:effectLst/>
                <a:latin typeface="Goudy Old Style" panose="02020502050305020303" pitchFamily="18" charset="77"/>
              </a:rPr>
              <a:t>--that had forgotten its history and substituted a revisionist narrative that said all evidences of the Divine were foolish myths, </a:t>
            </a:r>
          </a:p>
          <a:p>
            <a:pPr algn="l">
              <a:lnSpc>
                <a:spcPct val="110000"/>
              </a:lnSpc>
            </a:pPr>
            <a:r>
              <a:rPr lang="en-US" sz="3500" b="0" i="0" dirty="0">
                <a:solidFill>
                  <a:schemeClr val="bg1"/>
                </a:solidFill>
                <a:effectLst/>
                <a:latin typeface="Goudy Old Style" panose="02020502050305020303" pitchFamily="18" charset="77"/>
              </a:rPr>
              <a:t>--where individuals struggled to practice their faith while being surrounded by a sea of doubters and skeptics, </a:t>
            </a:r>
          </a:p>
          <a:p>
            <a:pPr algn="l">
              <a:lnSpc>
                <a:spcPct val="110000"/>
              </a:lnSpc>
            </a:pPr>
            <a:r>
              <a:rPr lang="en-US" sz="3500" b="0" i="0" dirty="0">
                <a:solidFill>
                  <a:schemeClr val="bg1"/>
                </a:solidFill>
                <a:effectLst/>
                <a:latin typeface="Goudy Old Style" panose="02020502050305020303" pitchFamily="18" charset="77"/>
              </a:rPr>
              <a:t>--where Evil seemed poised to triumph over Good, and</a:t>
            </a:r>
          </a:p>
          <a:p>
            <a:pPr algn="l">
              <a:lnSpc>
                <a:spcPct val="110000"/>
              </a:lnSpc>
            </a:pPr>
            <a:r>
              <a:rPr lang="en-US" sz="3500" dirty="0">
                <a:solidFill>
                  <a:schemeClr val="bg1"/>
                </a:solidFill>
                <a:latin typeface="Goudy Old Style" panose="02020502050305020303" pitchFamily="18" charset="77"/>
              </a:rPr>
              <a:t>--</a:t>
            </a:r>
            <a:r>
              <a:rPr lang="en-US" sz="3500" b="0" i="0" dirty="0">
                <a:solidFill>
                  <a:schemeClr val="bg1"/>
                </a:solidFill>
                <a:effectLst/>
                <a:latin typeface="Goudy Old Style" panose="02020502050305020303" pitchFamily="18" charset="77"/>
              </a:rPr>
              <a:t> where even the strongest believers wondered sometimes whether they had been abandoned. </a:t>
            </a:r>
          </a:p>
          <a:p>
            <a:pPr algn="l">
              <a:lnSpc>
                <a:spcPct val="110000"/>
              </a:lnSpc>
              <a:spcAft>
                <a:spcPts val="300"/>
              </a:spcAft>
            </a:pPr>
            <a:br>
              <a:rPr lang="en-US" sz="3500" b="0" i="0" dirty="0">
                <a:solidFill>
                  <a:schemeClr val="bg1"/>
                </a:solidFill>
                <a:effectLst/>
                <a:latin typeface="Goudy Old Style" panose="02020502050305020303" pitchFamily="18" charset="77"/>
              </a:rPr>
            </a:br>
            <a:r>
              <a:rPr lang="en-US" sz="3500" b="0" i="0" dirty="0">
                <a:solidFill>
                  <a:schemeClr val="bg1"/>
                </a:solidFill>
                <a:effectLst/>
                <a:latin typeface="Goudy Old Style" panose="02020502050305020303" pitchFamily="18" charset="77"/>
              </a:rPr>
              <a:t>Welcome to the world of </a:t>
            </a:r>
            <a:r>
              <a:rPr lang="en-US" sz="3500" b="0" i="1" dirty="0">
                <a:solidFill>
                  <a:schemeClr val="bg1"/>
                </a:solidFill>
                <a:effectLst/>
                <a:latin typeface="Goudy Old Style" panose="02020502050305020303" pitchFamily="18" charset="77"/>
              </a:rPr>
              <a:t>Prince Caspian</a:t>
            </a:r>
            <a:r>
              <a:rPr lang="en-US" sz="3500" b="0" i="0" dirty="0">
                <a:solidFill>
                  <a:schemeClr val="bg1"/>
                </a:solidFill>
                <a:effectLst/>
                <a:latin typeface="Goudy Old Style" panose="02020502050305020303" pitchFamily="18" charset="77"/>
              </a:rPr>
              <a:t>, the next book of the Chronicles of Narnia after </a:t>
            </a:r>
            <a:r>
              <a:rPr lang="en-US" sz="3500" b="0" i="1" dirty="0">
                <a:solidFill>
                  <a:schemeClr val="bg1"/>
                </a:solidFill>
                <a:effectLst/>
                <a:latin typeface="Goudy Old Style" panose="02020502050305020303" pitchFamily="18" charset="77"/>
              </a:rPr>
              <a:t>The Lion, the Witch, and the Wardrobe</a:t>
            </a:r>
            <a:r>
              <a:rPr lang="en-US" sz="3500" b="0" i="0" dirty="0">
                <a:solidFill>
                  <a:schemeClr val="bg1"/>
                </a:solidFill>
                <a:effectLst/>
                <a:latin typeface="Goudy Old Style" panose="02020502050305020303" pitchFamily="18" charset="77"/>
              </a:rPr>
              <a:t>. C.S. Lewis wrote that this book concerns the “restoration of the true religion after a corruption.</a:t>
            </a:r>
          </a:p>
          <a:p>
            <a:pPr algn="l">
              <a:lnSpc>
                <a:spcPct val="110000"/>
              </a:lnSpc>
            </a:pPr>
            <a:r>
              <a:rPr lang="en-US" sz="3500" b="0" i="0" dirty="0">
                <a:solidFill>
                  <a:schemeClr val="bg1"/>
                </a:solidFill>
                <a:effectLst/>
                <a:latin typeface="Goudy Old Style" panose="02020502050305020303" pitchFamily="18" charset="77"/>
              </a:rPr>
              <a:t>We will be examining such themes as </a:t>
            </a:r>
          </a:p>
          <a:p>
            <a:pPr algn="l">
              <a:lnSpc>
                <a:spcPct val="110000"/>
              </a:lnSpc>
            </a:pPr>
            <a:r>
              <a:rPr lang="en-US" sz="3500" b="0" i="0" dirty="0">
                <a:solidFill>
                  <a:schemeClr val="bg1"/>
                </a:solidFill>
                <a:effectLst/>
                <a:latin typeface="Goudy Old Style" panose="02020502050305020303" pitchFamily="18" charset="77"/>
              </a:rPr>
              <a:t>   --how disbelief and doubt creep into our lives, </a:t>
            </a:r>
          </a:p>
          <a:p>
            <a:pPr algn="l">
              <a:lnSpc>
                <a:spcPct val="110000"/>
              </a:lnSpc>
            </a:pPr>
            <a:r>
              <a:rPr lang="en-US" sz="3500" b="0" i="0" dirty="0">
                <a:solidFill>
                  <a:schemeClr val="bg1"/>
                </a:solidFill>
                <a:effectLst/>
                <a:latin typeface="Goudy Old Style" panose="02020502050305020303" pitchFamily="18" charset="77"/>
              </a:rPr>
              <a:t>   --the effects of living under the wrong framework of reality, </a:t>
            </a:r>
          </a:p>
          <a:p>
            <a:pPr algn="l">
              <a:lnSpc>
                <a:spcPct val="110000"/>
              </a:lnSpc>
            </a:pPr>
            <a:r>
              <a:rPr lang="en-US" sz="3500" b="0" i="0" dirty="0">
                <a:solidFill>
                  <a:schemeClr val="bg1"/>
                </a:solidFill>
                <a:effectLst/>
                <a:latin typeface="Goudy Old Style" panose="02020502050305020303" pitchFamily="18" charset="77"/>
              </a:rPr>
              <a:t>   --the importance of cultivating virtue and courage, and </a:t>
            </a:r>
          </a:p>
          <a:p>
            <a:pPr algn="l">
              <a:lnSpc>
                <a:spcPct val="110000"/>
              </a:lnSpc>
            </a:pPr>
            <a:r>
              <a:rPr lang="en-US" sz="3500" b="0" i="0" dirty="0">
                <a:solidFill>
                  <a:schemeClr val="bg1"/>
                </a:solidFill>
                <a:effectLst/>
                <a:latin typeface="Goudy Old Style" panose="02020502050305020303" pitchFamily="18" charset="77"/>
              </a:rPr>
              <a:t>   --the priority of seeking the Kingdom of God with our whole heart.</a:t>
            </a: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03BF0CD5-E8B5-F968-C831-062D9A2C465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A22BF40-F05E-8928-87C7-796FF3A4B1FF}"/>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13877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D54E063-110D-46B1-F348-3902C2608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9C3E9-0791-72E2-2CEB-823F3D43A1A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F3C815B5-F7C0-7B81-D4B8-4B1DC1314BFD}"/>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12:  “Sorcery and Sudden Vengeance”</a:t>
            </a:r>
          </a:p>
          <a:p>
            <a:pPr algn="l">
              <a:spcBef>
                <a:spcPts val="0"/>
              </a:spcBef>
            </a:pPr>
            <a:r>
              <a:rPr lang="en-US" sz="2100" dirty="0">
                <a:solidFill>
                  <a:schemeClr val="bg1"/>
                </a:solidFill>
                <a:latin typeface="Goudy Old Style" panose="02020502050305020303" pitchFamily="18" charset="77"/>
              </a:rPr>
              <a:t>As Peter, Edmund, and Trumpkin arrive at Aslan’s How, they hear raised voices coming from an inner chamber and figure out that a council is taking place with King Caspian,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the Dwarf,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the Badger, Dr. Cornelius, and two others.</a:t>
            </a:r>
            <a:endParaRPr lang="en-US" sz="1100" dirty="0">
              <a:solidFill>
                <a:schemeClr val="bg1"/>
              </a:solidFill>
              <a:latin typeface="Goudy Old Style" panose="02020502050305020303" pitchFamily="18" charset="77"/>
            </a:endParaRPr>
          </a:p>
          <a:p>
            <a:pPr algn="l">
              <a:spcBef>
                <a:spcPts val="0"/>
              </a:spcBef>
            </a:pPr>
            <a:endParaRPr lang="en-US" sz="1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While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counsels waiting on Aslan and seeing what help may come,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says there is no such help coming and that they can wait no longer and suggests his unnamed friends, an old woman and a bloodthirsty soldier, can help.</a:t>
            </a:r>
            <a:endParaRPr lang="en-US" sz="1100" dirty="0">
              <a:solidFill>
                <a:schemeClr val="bg1"/>
              </a:solidFill>
              <a:latin typeface="Goudy Old Style" panose="02020502050305020303" pitchFamily="18" charset="77"/>
            </a:endParaRPr>
          </a:p>
          <a:p>
            <a:pPr algn="l">
              <a:spcBef>
                <a:spcPts val="0"/>
              </a:spcBef>
            </a:pPr>
            <a:endParaRPr lang="en-US" sz="1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Given that no help has come,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says it is foolhardy to rely on myths and his plan is to call on other ancient powers, namely the White Witch, and that he doesn’t believe any stories about Aslan or </a:t>
            </a:r>
          </a:p>
          <a:p>
            <a:pPr algn="l">
              <a:spcBef>
                <a:spcPts val="0"/>
              </a:spcBef>
            </a:pPr>
            <a:r>
              <a:rPr lang="en-US" sz="2100" dirty="0">
                <a:solidFill>
                  <a:schemeClr val="bg1"/>
                </a:solidFill>
                <a:latin typeface="Goudy Old Style" panose="02020502050305020303" pitchFamily="18" charset="77"/>
              </a:rPr>
              <a:t>his coming to life again, and that the Witch would be a better ally.</a:t>
            </a:r>
            <a:endParaRPr lang="en-US" sz="1100" dirty="0">
              <a:solidFill>
                <a:schemeClr val="bg1"/>
              </a:solidFill>
              <a:latin typeface="Goudy Old Style" panose="02020502050305020303" pitchFamily="18" charset="77"/>
            </a:endParaRPr>
          </a:p>
          <a:p>
            <a:pPr algn="l">
              <a:spcBef>
                <a:spcPts val="0"/>
              </a:spcBef>
            </a:pPr>
            <a:endParaRPr lang="en-US" sz="1100" dirty="0">
              <a:solidFill>
                <a:schemeClr val="bg1"/>
              </a:solidFill>
              <a:latin typeface="Goudy Old Style" panose="02020502050305020303" pitchFamily="18" charset="77"/>
            </a:endParaRPr>
          </a:p>
          <a:p>
            <a:pPr algn="l">
              <a:spcBef>
                <a:spcPts val="0"/>
              </a:spcBef>
            </a:pP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and his friends, who are revealed to be a Hag and a Werewolf, determine to summon up. The White Witch, and a fight breaks out, which ends when Edmund and Peter and Trumpkin burst in to </a:t>
            </a:r>
          </a:p>
          <a:p>
            <a:pPr algn="l">
              <a:spcBef>
                <a:spcPts val="0"/>
              </a:spcBef>
            </a:pPr>
            <a:r>
              <a:rPr lang="en-US" sz="2100" dirty="0">
                <a:solidFill>
                  <a:schemeClr val="bg1"/>
                </a:solidFill>
                <a:latin typeface="Goudy Old Style" panose="02020502050305020303" pitchFamily="18" charset="77"/>
              </a:rPr>
              <a:t>save King Caspian.</a:t>
            </a: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Waiting and patience may be part of Aslan’s/God’s plan of deliverance.</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Taking matters into your own hands when Aslan/God does not act on your timetable is dangerous. </a:t>
            </a: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Doubts about Aslan/Christ and his coming to life again lead to dismissing who he is.</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Believing the wrong metanarrative can cause you to call Evil Good.</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Faithfulness will be rewarded.</a:t>
            </a:r>
            <a:br>
              <a:rPr lang="en-US" sz="2100" dirty="0">
                <a:solidFill>
                  <a:schemeClr val="bg1"/>
                </a:solidFill>
                <a:latin typeface="Goudy Old Style" panose="02020502050305020303" pitchFamily="18" charset="77"/>
              </a:rPr>
            </a:b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5FC77B10-13DF-C2FF-7C6B-CAD8A144CB8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A99158E-D3BF-F6CD-E3BD-E5AF987A889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583628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1E859AF-635C-4FE0-9A11-3A90BFCFE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561A7-AC05-679B-2731-87345632D47B}"/>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6986D3C-7B90-0395-6BBF-3AB8CBBFD83C}"/>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13: “The High King in Command”</a:t>
            </a:r>
          </a:p>
          <a:p>
            <a:pPr algn="l">
              <a:spcBef>
                <a:spcPts val="0"/>
              </a:spcBef>
            </a:pPr>
            <a:r>
              <a:rPr lang="en-US" sz="2100" dirty="0">
                <a:solidFill>
                  <a:schemeClr val="bg1"/>
                </a:solidFill>
                <a:latin typeface="Goudy Old Style" panose="02020502050305020303" pitchFamily="18" charset="77"/>
              </a:rPr>
              <a:t>Realizing that they are not strong enough to meet Miraz in pitched battle and not sure of Aslan’s timing, Peter and Caspian and company decide that the best course of action may be a challenge to single combat.</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 formal challenge is written up in Narnian style and the company decides it should be delivered by Edmund flanked by the Giant and the Centaur.</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Two of Miraz’s Lords perceive that a challenge is likely being brought and soon connive to turn the situation to their own advantage to get rid of Miraz, and once the challenge is presented they goad Miraz into accepting it by implying he is too cowardly and old to fight.</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Peter and company debate who should serve as marshals for the fight and are reminded of the Bears’ ancient right to that post, and thus choose the Bear, the Giant, and the Centaur.</a:t>
            </a: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Waiting on Aslan’s/God’s timing does not mean that one should be idle in meantime but one should </a:t>
            </a:r>
          </a:p>
          <a:p>
            <a:pPr algn="l">
              <a:spcBef>
                <a:spcPts val="0"/>
              </a:spcBef>
            </a:pPr>
            <a:r>
              <a:rPr lang="en-US" sz="2100" dirty="0">
                <a:solidFill>
                  <a:schemeClr val="bg1"/>
                </a:solidFill>
                <a:latin typeface="Goudy Old Style" panose="02020502050305020303" pitchFamily="18" charset="77"/>
              </a:rPr>
              <a:t>do what one can.</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Observing forms and rituals can be strategic in pursuing Aslan’s/God’s will.</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presence of the Holy Spirit can be transformative in the life of an individual.</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Poor leadership and selfishness and treachery beget more of the same.</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Pride and vanity go before a fall.</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Remembering the truth and passing it from generation to generation matters.</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81EC63F1-652B-A79D-A339-BFE2502DB3F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6790A4A-ED00-088E-9ED0-89A1EF408B13}"/>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546930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74C776-7AC4-4375-CEAE-71817250F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1FC0B-D453-2964-0977-69A065BFD009}"/>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12B993F-5E6C-8A91-1DC8-41211C9EABA7}"/>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Realizing that they are not strong enough to meet Miraz in pitched battle and not sure of Aslan’s timing, Peter and Caspian and company decide that the best course of action may be a challenge to single combat.</a:t>
            </a:r>
          </a:p>
          <a:p>
            <a:pPr algn="l">
              <a:spcBef>
                <a:spcPts val="0"/>
              </a:spcBef>
            </a:pPr>
            <a:r>
              <a:rPr lang="en-US" sz="2100" dirty="0">
                <a:solidFill>
                  <a:schemeClr val="bg1"/>
                </a:solidFill>
                <a:latin typeface="Goudy Old Style" panose="02020502050305020303" pitchFamily="18" charset="77"/>
              </a:rPr>
              <a:t>“You say, Caspian, we are not strong enough to meet Miraz in pitched battle?" "I'm afraid not, High King," said Caspian. He was liking Peter very much, but was rather tongue-tied. It was much stranger for him to meet the great Kings out of the old stories than it was for them to meet him. "Very well, then," said Peter, "I'll send him a challenge to single combat." No one had thought of this before. "Please," said Caspian, "could it not be me? I want to avenge my father." "You're wounded," said Peter. "And anyway, wouldn't he just laugh at a challenge from you? I mean, we have seen that you are a king and a warrior but he thinks of you as a kid." "But, Sire," said the Badger, who sat very close to Peter and never took his eyes off him. "Will he accept a challenge even from you? He knows he has the stronger . army." "Very likely he won't," said Peter, "but there's always the chance. And even if he doesn't, we shall spend the </a:t>
            </a:r>
          </a:p>
          <a:p>
            <a:pPr algn="l">
              <a:spcBef>
                <a:spcPts val="0"/>
              </a:spcBef>
            </a:pPr>
            <a:r>
              <a:rPr lang="en-US" sz="2100" dirty="0">
                <a:solidFill>
                  <a:schemeClr val="bg1"/>
                </a:solidFill>
                <a:latin typeface="Goudy Old Style" panose="02020502050305020303" pitchFamily="18" charset="77"/>
              </a:rPr>
              <a:t>best part of the day sending heralds to and </a:t>
            </a:r>
            <a:r>
              <a:rPr lang="en-US" sz="2100" dirty="0" err="1">
                <a:solidFill>
                  <a:schemeClr val="bg1"/>
                </a:solidFill>
                <a:latin typeface="Goudy Old Style" panose="02020502050305020303" pitchFamily="18" charset="77"/>
              </a:rPr>
              <a:t>fro</a:t>
            </a:r>
            <a:r>
              <a:rPr lang="en-US" sz="2100" dirty="0">
                <a:solidFill>
                  <a:schemeClr val="bg1"/>
                </a:solidFill>
                <a:latin typeface="Goudy Old Style" panose="02020502050305020303" pitchFamily="18" charset="77"/>
              </a:rPr>
              <a:t> and all that. By then Aslan may have done something. And at least I can inspect the army and strengthen the position.”</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A formal challenge is written up in Narnian style and the company decides it should be delivered by Edmund flanked by the Giant and the Centaur.</a:t>
            </a: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 will send the challenge. In fact I will write it at once. Have you pen and ink, Master Doctor?" "A scholar is never without them, your Majesty," answered Doctor Cornelius. "Very well, I will dictate," said Peter. And while the Doctor spread out a parchment and opened his ink-horn and sharpened his pen, Peter leant back with half-closed eyes and recalled to his mind the language in which he had written such things long ago in Narnia's golden age. "Right," he said at last. "And now, if you are ready, Doctor?" Doctor Cornelius dipped his pen and waited. Peter dictated as follows: </a:t>
            </a:r>
            <a:r>
              <a:rPr lang="en-US" sz="2100" i="1" dirty="0">
                <a:solidFill>
                  <a:schemeClr val="bg1"/>
                </a:solidFill>
                <a:latin typeface="Goudy Old Style" panose="02020502050305020303" pitchFamily="18" charset="77"/>
              </a:rPr>
              <a:t>"Peter, by the gift of Aslan, by election, by prescription, and by conquest, High King over all Kings in Narnia, Emperor of the Lone Islands,</a:t>
            </a:r>
            <a:endParaRPr lang="en-US" sz="2100" b="1" i="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683D5818-6A55-56D6-4576-9B0365191AD4}"/>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72C0121-3C41-F87D-D26E-C7E0C5692209}"/>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7984676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45804</TotalTime>
  <Words>6844</Words>
  <Application>Microsoft Macintosh PowerPoint</Application>
  <PresentationFormat>Widescreen</PresentationFormat>
  <Paragraphs>226</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Goudy Old Style</vt:lpstr>
      <vt:lpstr>Office Theme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467</cp:revision>
  <cp:lastPrinted>2019-02-13T16:31:27Z</cp:lastPrinted>
  <dcterms:created xsi:type="dcterms:W3CDTF">2018-09-19T14:45:23Z</dcterms:created>
  <dcterms:modified xsi:type="dcterms:W3CDTF">2026-02-11T15:04:58Z</dcterms:modified>
</cp:coreProperties>
</file>